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30"/>
  </p:notesMasterIdLst>
  <p:handoutMasterIdLst>
    <p:handoutMasterId r:id="rId31"/>
  </p:handoutMasterIdLst>
  <p:sldIdLst>
    <p:sldId id="384" r:id="rId2"/>
    <p:sldId id="283" r:id="rId3"/>
    <p:sldId id="294" r:id="rId4"/>
    <p:sldId id="366" r:id="rId5"/>
    <p:sldId id="367" r:id="rId6"/>
    <p:sldId id="288" r:id="rId7"/>
    <p:sldId id="390" r:id="rId8"/>
    <p:sldId id="304" r:id="rId9"/>
    <p:sldId id="379" r:id="rId10"/>
    <p:sldId id="380" r:id="rId11"/>
    <p:sldId id="383" r:id="rId12"/>
    <p:sldId id="382" r:id="rId13"/>
    <p:sldId id="307" r:id="rId14"/>
    <p:sldId id="394" r:id="rId15"/>
    <p:sldId id="306" r:id="rId16"/>
    <p:sldId id="386" r:id="rId17"/>
    <p:sldId id="378" r:id="rId18"/>
    <p:sldId id="387" r:id="rId19"/>
    <p:sldId id="392" r:id="rId20"/>
    <p:sldId id="393" r:id="rId21"/>
    <p:sldId id="305" r:id="rId22"/>
    <p:sldId id="298" r:id="rId23"/>
    <p:sldId id="388" r:id="rId24"/>
    <p:sldId id="389" r:id="rId25"/>
    <p:sldId id="295" r:id="rId26"/>
    <p:sldId id="391" r:id="rId27"/>
    <p:sldId id="286" r:id="rId28"/>
    <p:sldId id="301"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6E3E"/>
    <a:srgbClr val="CFB99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37"/>
    <p:restoredTop sz="74504" autoAdjust="0"/>
  </p:normalViewPr>
  <p:slideViewPr>
    <p:cSldViewPr snapToGrid="0" snapToObjects="1">
      <p:cViewPr varScale="1">
        <p:scale>
          <a:sx n="76" d="100"/>
          <a:sy n="76" d="100"/>
        </p:scale>
        <p:origin x="208" y="736"/>
      </p:cViewPr>
      <p:guideLst/>
    </p:cSldViewPr>
  </p:slideViewPr>
  <p:notesTextViewPr>
    <p:cViewPr>
      <p:scale>
        <a:sx n="1" d="1"/>
        <a:sy n="1" d="1"/>
      </p:scale>
      <p:origin x="0" y="-1000"/>
    </p:cViewPr>
  </p:notesTextViewPr>
  <p:notesViewPr>
    <p:cSldViewPr snapToGrid="0" snapToObjects="1">
      <p:cViewPr varScale="1">
        <p:scale>
          <a:sx n="164" d="100"/>
          <a:sy n="164" d="100"/>
        </p:scale>
        <p:origin x="50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10/27/22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10/27/22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t>Hello. My name is </a:t>
            </a:r>
            <a:r>
              <a:rPr lang="en-US" altLang="ko-KR" b="0" i="0" dirty="0" err="1"/>
              <a:t>Donghyeon</a:t>
            </a:r>
            <a:r>
              <a:rPr lang="en-US" altLang="ko-KR" b="0" i="0" dirty="0"/>
              <a:t> and this is </a:t>
            </a:r>
            <a:r>
              <a:rPr lang="en-US" altLang="ko-KR" b="0" i="0" dirty="0" err="1"/>
              <a:t>Minjae</a:t>
            </a:r>
            <a:r>
              <a:rPr lang="en-US" altLang="ko-KR" b="0" i="0" dirty="0"/>
              <a:t> we are now beginning to start our teams mid presentation.</a:t>
            </a:r>
          </a:p>
          <a:p>
            <a:r>
              <a:rPr lang="en-US" altLang="ko-KR" b="0" i="0" dirty="0"/>
              <a:t>Our team, the name of our sharpshooter’s project is  </a:t>
            </a:r>
            <a:r>
              <a:rPr lang="en-US" altLang="ko-KR" sz="1200" b="0" i="0" dirty="0">
                <a:effectLst/>
              </a:rPr>
              <a:t>Outdoor (Long Range) Low Latency Ubiquitous Projectiles</a:t>
            </a:r>
            <a:br>
              <a:rPr lang="en-US" altLang="ko-KR" sz="1200" b="0" i="0" dirty="0">
                <a:effectLst/>
              </a:rPr>
            </a:br>
            <a:r>
              <a:rPr lang="en-US" altLang="ko-KR" sz="1200" b="0" i="0" dirty="0">
                <a:effectLst/>
              </a:rPr>
              <a:t>Tracking System (Using LoRa and Computer Vision) </a:t>
            </a:r>
            <a:r>
              <a:rPr lang="ko-KR" altLang="en-US" sz="1200" b="0" i="0" dirty="0">
                <a:effectLst/>
              </a:rPr>
              <a:t>입니다</a:t>
            </a:r>
            <a:r>
              <a:rPr lang="en-US" altLang="ko-KR" sz="1200" b="0" i="0" dirty="0">
                <a:effectLst/>
              </a:rPr>
              <a:t>.</a:t>
            </a:r>
            <a:endParaRPr lang="ko-KR" altLang="en-US" b="0" i="0"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1217716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Then I'll explain the detailed progress.</a:t>
            </a:r>
          </a:p>
          <a:p>
            <a:r>
              <a:rPr lang="en-US" altLang="ko-KR" dirty="0"/>
              <a:t>When the shooter presses button to get the target image, the initial image is taken.</a:t>
            </a:r>
          </a:p>
          <a:p>
            <a:r>
              <a:rPr lang="en-US" altLang="ko-KR" dirty="0"/>
              <a:t>However, only the target portion should be sent to the shooter.</a:t>
            </a:r>
          </a:p>
          <a:p>
            <a:r>
              <a:rPr lang="en-US" altLang="ko-KR" dirty="0"/>
              <a:t>Thus, three processes are performed to obtain the target without background.</a:t>
            </a:r>
          </a:p>
          <a:p>
            <a:r>
              <a:rPr lang="en-US" altLang="ko-KR" dirty="0"/>
              <a:t>At first, blurring is performed to denoise from the image. In addition, canny edge detector is used to detect the line of the image. </a:t>
            </a:r>
          </a:p>
          <a:p>
            <a:r>
              <a:rPr lang="en-US" altLang="ko-KR" dirty="0"/>
              <a:t>However, we only need quadrangle target. So, we use Contour.</a:t>
            </a:r>
          </a:p>
          <a:p>
            <a:r>
              <a:rPr lang="en-US" altLang="ko-KR" dirty="0"/>
              <a:t>Contour extracts only the closed curve. It is different from the edge detector.</a:t>
            </a:r>
          </a:p>
          <a:p>
            <a:r>
              <a:rPr lang="en-US" altLang="ko-KR" dirty="0"/>
              <a:t>The green points are the vertex coordinates of a quadrangle.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Finally, It is necessary to project the target from 3D to 2D.</a:t>
            </a:r>
          </a:p>
          <a:p>
            <a:r>
              <a:rPr lang="en-US" altLang="ko-KR" dirty="0"/>
              <a:t>It is called perspective transformation. After completing this process, we can get a proper target.</a:t>
            </a:r>
          </a:p>
          <a:p>
            <a:r>
              <a:rPr lang="en-US" altLang="ko-KR" dirty="0"/>
              <a:t>This image will be sent to the shooter.</a:t>
            </a:r>
          </a:p>
          <a:p>
            <a:endParaRPr lang="en-US" altLang="ko-KR" dirty="0"/>
          </a:p>
          <a:p>
            <a:endParaRPr lang="en-US" altLang="ko-KR" dirty="0"/>
          </a:p>
          <a:p>
            <a:r>
              <a:rPr lang="en-US" altLang="ko-KR" dirty="0"/>
              <a:t>Shooter</a:t>
            </a:r>
            <a:r>
              <a:rPr lang="ko-KR" altLang="en-US" dirty="0"/>
              <a:t>와의 거리가 </a:t>
            </a:r>
            <a:r>
              <a:rPr lang="en-US" altLang="ko-KR" dirty="0"/>
              <a:t>1km </a:t>
            </a:r>
            <a:r>
              <a:rPr lang="ko-KR" altLang="en-US" dirty="0"/>
              <a:t>떨어진 상태에서</a:t>
            </a:r>
            <a:r>
              <a:rPr lang="en-US" altLang="ko-KR" dirty="0"/>
              <a:t>, shooter</a:t>
            </a:r>
            <a:r>
              <a:rPr lang="ko-KR" altLang="en-US" dirty="0"/>
              <a:t>가 </a:t>
            </a:r>
            <a:r>
              <a:rPr lang="en-US" altLang="ko-KR" dirty="0"/>
              <a:t>target </a:t>
            </a:r>
            <a:r>
              <a:rPr lang="ko-KR" altLang="en-US" dirty="0"/>
              <a:t>그림을 얻기 위해 촬영 버튼을 눌렀을 때 초기 이미지는 좌측의 그림처럼 촬영이 됩니다</a:t>
            </a:r>
            <a:r>
              <a:rPr lang="en-US" altLang="ko-KR" dirty="0"/>
              <a:t>. </a:t>
            </a:r>
            <a:r>
              <a:rPr lang="ko-KR" altLang="en-US" dirty="0"/>
              <a:t>하지만 </a:t>
            </a:r>
            <a:r>
              <a:rPr lang="en-US" altLang="ko-KR" dirty="0"/>
              <a:t>shooter</a:t>
            </a:r>
            <a:r>
              <a:rPr lang="ko-KR" altLang="en-US" dirty="0"/>
              <a:t>에게 전송되는 이미지는 오른쪽처럼 바로 선 형태의 </a:t>
            </a:r>
            <a:r>
              <a:rPr lang="en-US" altLang="ko-KR" dirty="0"/>
              <a:t>target</a:t>
            </a:r>
            <a:r>
              <a:rPr lang="ko-KR" altLang="en-US" dirty="0"/>
              <a:t>만 전송되어야 합니다</a:t>
            </a:r>
            <a:r>
              <a:rPr lang="en-US" altLang="ko-KR" dirty="0"/>
              <a:t>. </a:t>
            </a:r>
            <a:r>
              <a:rPr lang="ko-KR" altLang="en-US" dirty="0"/>
              <a:t>오른쪽과 같은 이미지를 만들기 위해서 </a:t>
            </a:r>
            <a:r>
              <a:rPr lang="en-US" altLang="ko-KR" dirty="0"/>
              <a:t>noise</a:t>
            </a:r>
            <a:r>
              <a:rPr lang="ko-KR" altLang="en-US" dirty="0"/>
              <a:t>를</a:t>
            </a:r>
            <a:r>
              <a:rPr lang="en-US" altLang="ko-KR" dirty="0"/>
              <a:t> </a:t>
            </a:r>
            <a:r>
              <a:rPr lang="ko-KR" altLang="en-US" dirty="0"/>
              <a:t>제거하고 </a:t>
            </a:r>
            <a:r>
              <a:rPr lang="en-US" altLang="ko-KR" dirty="0"/>
              <a:t>canny edge detection</a:t>
            </a:r>
            <a:r>
              <a:rPr lang="ko-KR" altLang="en-US" dirty="0"/>
              <a:t>을 수행합니다</a:t>
            </a:r>
            <a:r>
              <a:rPr lang="en-US" altLang="ko-KR" dirty="0"/>
              <a:t>. </a:t>
            </a:r>
            <a:r>
              <a:rPr lang="ko-KR" altLang="en-US" dirty="0"/>
              <a:t>이후</a:t>
            </a:r>
            <a:r>
              <a:rPr lang="en-US" altLang="ko-KR" dirty="0"/>
              <a:t>, Closed</a:t>
            </a:r>
            <a:r>
              <a:rPr lang="ko-KR" altLang="en-US" dirty="0"/>
              <a:t> </a:t>
            </a:r>
            <a:r>
              <a:rPr lang="en-US" altLang="ko-KR" dirty="0"/>
              <a:t>curve</a:t>
            </a:r>
            <a:r>
              <a:rPr lang="ko-KR" altLang="en-US" dirty="0"/>
              <a:t>만을 추출하는 </a:t>
            </a:r>
            <a:r>
              <a:rPr lang="ko-KR" altLang="en-US" dirty="0" err="1"/>
              <a:t>컨투어라는</a:t>
            </a:r>
            <a:r>
              <a:rPr lang="ko-KR" altLang="en-US" dirty="0"/>
              <a:t> </a:t>
            </a:r>
            <a:r>
              <a:rPr lang="en-US" altLang="ko-KR" dirty="0"/>
              <a:t>edge </a:t>
            </a:r>
            <a:r>
              <a:rPr lang="ko-KR" altLang="en-US" dirty="0"/>
              <a:t>정보를 활용해서 사각형 형태의 </a:t>
            </a:r>
            <a:r>
              <a:rPr lang="en-US" altLang="ko-KR" dirty="0"/>
              <a:t>target</a:t>
            </a:r>
            <a:r>
              <a:rPr lang="ko-KR" altLang="en-US" dirty="0"/>
              <a:t>의 꼭짓점을 추출해냅니다</a:t>
            </a:r>
            <a:r>
              <a:rPr lang="en-US" altLang="ko-KR" dirty="0"/>
              <a:t>. </a:t>
            </a:r>
            <a:r>
              <a:rPr lang="ko-KR" altLang="en-US" dirty="0"/>
              <a:t>마지막으로</a:t>
            </a:r>
            <a:r>
              <a:rPr lang="en-US" altLang="ko-KR" dirty="0"/>
              <a:t>, perspective transformation</a:t>
            </a:r>
            <a:r>
              <a:rPr lang="ko-KR" altLang="en-US" dirty="0"/>
              <a:t>을 적용하여 직사각형 형태의 </a:t>
            </a:r>
            <a:r>
              <a:rPr lang="en-US" altLang="ko-KR" dirty="0"/>
              <a:t>target </a:t>
            </a:r>
            <a:r>
              <a:rPr lang="ko-KR" altLang="en-US" dirty="0"/>
              <a:t>이미지만 가져오도록 합니다</a:t>
            </a:r>
            <a:r>
              <a:rPr lang="en-US" altLang="ko-KR" dirty="0"/>
              <a:t>. </a:t>
            </a:r>
            <a:r>
              <a:rPr lang="ko-KR" altLang="en-US" dirty="0"/>
              <a:t>이 이미지를 </a:t>
            </a:r>
            <a:r>
              <a:rPr lang="en-US" altLang="ko-KR" dirty="0"/>
              <a:t>shooter</a:t>
            </a:r>
            <a:r>
              <a:rPr lang="ko-KR" altLang="en-US" dirty="0"/>
              <a:t>에게 전송합니다</a:t>
            </a:r>
            <a:r>
              <a:rPr lang="en-US" altLang="ko-KR" dirty="0"/>
              <a:t>.</a:t>
            </a: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3651272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b="0" i="0" dirty="0">
                <a:solidFill>
                  <a:srgbClr val="000000"/>
                </a:solidFill>
                <a:effectLst/>
                <a:latin typeface="noto"/>
              </a:rPr>
              <a:t>When the shooting is done, the bullet marks are left.</a:t>
            </a:r>
            <a:br>
              <a:rPr lang="en-US" altLang="ko-KR" dirty="0"/>
            </a:br>
            <a:r>
              <a:rPr lang="en-US" altLang="ko-KR" dirty="0"/>
              <a:t>Then, the coordinate is extracted by calculating the difference in the pixel value from the previous image.</a:t>
            </a:r>
          </a:p>
          <a:p>
            <a:r>
              <a:rPr lang="en-US" altLang="ko-KR" dirty="0"/>
              <a:t>And, As I said before, we can get the shooting point using contour.</a:t>
            </a:r>
          </a:p>
          <a:p>
            <a:r>
              <a:rPr lang="en-US" altLang="ko-KR" dirty="0"/>
              <a:t>Finally, we send to the shooter that the center point of the contour.</a:t>
            </a:r>
          </a:p>
          <a:p>
            <a:endParaRPr lang="en-US" altLang="ko-KR" dirty="0"/>
          </a:p>
          <a:p>
            <a:endParaRPr lang="en-US" altLang="ko-KR" dirty="0"/>
          </a:p>
          <a:p>
            <a:r>
              <a:rPr lang="ko-KR" altLang="en-US" dirty="0"/>
              <a:t>총 소리를 감지하게 되면 </a:t>
            </a:r>
            <a:r>
              <a:rPr lang="en-US" altLang="ko-KR" dirty="0"/>
              <a:t>shooter</a:t>
            </a:r>
            <a:r>
              <a:rPr lang="ko-KR" altLang="en-US" dirty="0"/>
              <a:t>는 어디 부분을 맞혔는지 알아야 합니다</a:t>
            </a:r>
            <a:r>
              <a:rPr lang="en-US" altLang="ko-KR" dirty="0"/>
              <a:t>.</a:t>
            </a:r>
          </a:p>
          <a:p>
            <a:r>
              <a:rPr lang="ko-KR" altLang="en-US" dirty="0"/>
              <a:t>그래서</a:t>
            </a:r>
            <a:r>
              <a:rPr lang="en-US" altLang="ko-KR" dirty="0"/>
              <a:t>, </a:t>
            </a:r>
            <a:r>
              <a:rPr lang="ko-KR" altLang="en-US" dirty="0"/>
              <a:t>총 소리 감지 직후 </a:t>
            </a:r>
            <a:r>
              <a:rPr lang="ko-KR" altLang="en-US" dirty="0" err="1"/>
              <a:t>라즈베리파이</a:t>
            </a:r>
            <a:r>
              <a:rPr lang="ko-KR" altLang="en-US" dirty="0"/>
              <a:t> 카메라를 통해 다시 이미지를 촬영합니다</a:t>
            </a:r>
            <a:r>
              <a:rPr lang="en-US" altLang="ko-KR" dirty="0"/>
              <a:t>.</a:t>
            </a:r>
          </a:p>
          <a:p>
            <a:r>
              <a:rPr lang="ko-KR" altLang="en-US" dirty="0"/>
              <a:t>그러면</a:t>
            </a:r>
            <a:r>
              <a:rPr lang="en-US" altLang="ko-KR" dirty="0"/>
              <a:t>, </a:t>
            </a:r>
            <a:r>
              <a:rPr lang="ko-KR" altLang="en-US" dirty="0"/>
              <a:t>이전에 촬영했던 초기 이미지와의 </a:t>
            </a:r>
            <a:r>
              <a:rPr lang="en-US" altLang="ko-KR" dirty="0"/>
              <a:t>pixel value</a:t>
            </a:r>
            <a:r>
              <a:rPr lang="ko-KR" altLang="en-US" dirty="0"/>
              <a:t>를 계산하여 좌표를 추출하게 됩니다</a:t>
            </a:r>
            <a:r>
              <a:rPr lang="en-US" altLang="ko-KR" dirty="0"/>
              <a:t>.</a:t>
            </a:r>
          </a:p>
          <a:p>
            <a:r>
              <a:rPr lang="ko-KR" altLang="en-US" dirty="0"/>
              <a:t>일반적으로 카메라를 촬영했을 때는 </a:t>
            </a:r>
            <a:r>
              <a:rPr lang="en-US" altLang="ko-KR" dirty="0"/>
              <a:t>RGB</a:t>
            </a:r>
            <a:r>
              <a:rPr lang="ko-KR" altLang="en-US" dirty="0"/>
              <a:t>의 값을 가집니다</a:t>
            </a:r>
            <a:r>
              <a:rPr lang="en-US" altLang="ko-KR" dirty="0"/>
              <a:t>.</a:t>
            </a:r>
          </a:p>
          <a:p>
            <a:r>
              <a:rPr lang="ko-KR" altLang="en-US" dirty="0"/>
              <a:t>그런데</a:t>
            </a:r>
            <a:r>
              <a:rPr lang="en-US" altLang="ko-KR" dirty="0"/>
              <a:t>, </a:t>
            </a:r>
            <a:r>
              <a:rPr lang="ko-KR" altLang="en-US" dirty="0"/>
              <a:t>사격은 야외에서 진행되기에 빛에 민감합니다</a:t>
            </a:r>
            <a:r>
              <a:rPr lang="en-US" altLang="ko-KR" dirty="0"/>
              <a:t>.</a:t>
            </a:r>
          </a:p>
          <a:p>
            <a:r>
              <a:rPr lang="ko-KR" altLang="en-US" dirty="0"/>
              <a:t>따라서</a:t>
            </a:r>
            <a:r>
              <a:rPr lang="en-US" altLang="ko-KR" dirty="0"/>
              <a:t>, </a:t>
            </a:r>
            <a:r>
              <a:rPr lang="ko-KR" altLang="en-US" dirty="0"/>
              <a:t>저희는 </a:t>
            </a:r>
            <a:r>
              <a:rPr lang="en-US" altLang="ko-KR" dirty="0"/>
              <a:t>RGB </a:t>
            </a:r>
            <a:r>
              <a:rPr lang="ko-KR" altLang="en-US" dirty="0"/>
              <a:t>값을 </a:t>
            </a:r>
            <a:r>
              <a:rPr lang="en-US" altLang="ko-KR" dirty="0" err="1"/>
              <a:t>YCbCr</a:t>
            </a:r>
            <a:r>
              <a:rPr lang="en-US" altLang="ko-KR" dirty="0"/>
              <a:t> </a:t>
            </a:r>
            <a:r>
              <a:rPr lang="ko-KR" altLang="en-US" dirty="0"/>
              <a:t>값으로 변환하여 빛에 대한 반응을 줄이도록 하여 </a:t>
            </a:r>
            <a:r>
              <a:rPr lang="en-US" altLang="ko-KR" dirty="0"/>
              <a:t>pixel value</a:t>
            </a:r>
            <a:r>
              <a:rPr lang="ko-KR" altLang="en-US" dirty="0"/>
              <a:t>의 차이를 정확히 파악하도록 진행했습니다</a:t>
            </a:r>
            <a:r>
              <a:rPr lang="en-US" altLang="ko-KR" dirty="0"/>
              <a:t>.</a:t>
            </a:r>
          </a:p>
          <a:p>
            <a:r>
              <a:rPr lang="en-US" altLang="ko-KR" dirty="0"/>
              <a:t>Pixel</a:t>
            </a:r>
            <a:r>
              <a:rPr lang="ko-KR" altLang="en-US" dirty="0"/>
              <a:t> 값의 차이를 계산한후</a:t>
            </a:r>
            <a:r>
              <a:rPr lang="en-US" altLang="ko-KR" dirty="0"/>
              <a:t>, </a:t>
            </a:r>
            <a:r>
              <a:rPr lang="ko-KR" altLang="en-US" dirty="0"/>
              <a:t>앞에서 설명했던 </a:t>
            </a:r>
            <a:r>
              <a:rPr lang="en-US" altLang="ko-KR" dirty="0"/>
              <a:t>canny detector</a:t>
            </a:r>
            <a:r>
              <a:rPr lang="ko-KR" altLang="en-US" dirty="0"/>
              <a:t>를 포함하여 </a:t>
            </a:r>
            <a:r>
              <a:rPr lang="en-US" altLang="ko-KR" dirty="0" err="1"/>
              <a:t>moPihologyEx</a:t>
            </a:r>
            <a:r>
              <a:rPr lang="en-US" altLang="ko-KR" dirty="0"/>
              <a:t> </a:t>
            </a:r>
            <a:r>
              <a:rPr lang="ko-KR" altLang="en-US" dirty="0"/>
              <a:t>함수를 사용하여 원형의 </a:t>
            </a:r>
            <a:r>
              <a:rPr lang="en-US" altLang="ko-KR" dirty="0"/>
              <a:t>bullet point</a:t>
            </a:r>
            <a:r>
              <a:rPr lang="ko-KR" altLang="en-US" dirty="0"/>
              <a:t>를 찾아냅니다</a:t>
            </a:r>
            <a:r>
              <a:rPr lang="en-US" altLang="ko-KR" dirty="0"/>
              <a:t>.</a:t>
            </a:r>
          </a:p>
          <a:p>
            <a:r>
              <a:rPr lang="ko-KR" altLang="en-US" dirty="0"/>
              <a:t>이렇게 찾아낸 좌표를 중심점과 얼마나 </a:t>
            </a:r>
            <a:r>
              <a:rPr lang="ko-KR" altLang="en-US" dirty="0" err="1"/>
              <a:t>떨어져있는지</a:t>
            </a:r>
            <a:r>
              <a:rPr lang="ko-KR" altLang="en-US" dirty="0"/>
              <a:t> </a:t>
            </a:r>
            <a:r>
              <a:rPr lang="en-US" altLang="ko-KR" dirty="0"/>
              <a:t>shooter</a:t>
            </a:r>
            <a:r>
              <a:rPr lang="ko-KR" altLang="en-US" dirty="0"/>
              <a:t>에게 알려줌으로써 다음 번 사격의 조준에 도움을 줍니다</a:t>
            </a:r>
            <a:r>
              <a:rPr lang="en-US" altLang="ko-KR" dirty="0"/>
              <a:t>.</a:t>
            </a:r>
          </a:p>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3373875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a:rPr>
              <a:t>When the initial target is sent to the shooter, the shooter will start shooting.</a:t>
            </a:r>
            <a:br>
              <a:rPr lang="en-US" altLang="ko-KR" dirty="0"/>
            </a:br>
            <a:r>
              <a:rPr lang="en-US" altLang="ko-KR" b="0" i="0" dirty="0">
                <a:solidFill>
                  <a:srgbClr val="000000"/>
                </a:solidFill>
                <a:effectLst/>
                <a:latin typeface="noto"/>
              </a:rPr>
              <a:t>The Raspberry Pi camera only takes target when detecting gunshots.</a:t>
            </a:r>
            <a:br>
              <a:rPr lang="en-US" altLang="ko-KR" dirty="0"/>
            </a:br>
            <a:r>
              <a:rPr lang="en-US" altLang="ko-KR" dirty="0"/>
              <a:t>In this research, </a:t>
            </a:r>
            <a:r>
              <a:rPr lang="en-US" altLang="ko-KR" b="0" i="0" dirty="0">
                <a:solidFill>
                  <a:srgbClr val="000000"/>
                </a:solidFill>
                <a:effectLst/>
                <a:latin typeface="noto"/>
              </a:rPr>
              <a:t>a CNN model used to detect the gunshot.</a:t>
            </a:r>
          </a:p>
          <a:p>
            <a:r>
              <a:rPr lang="en-US" altLang="ko-KR" b="0" i="0" dirty="0">
                <a:solidFill>
                  <a:srgbClr val="000000"/>
                </a:solidFill>
                <a:effectLst/>
                <a:latin typeface="noto"/>
              </a:rPr>
              <a:t>Model training and evaluation are performed with the Urbansound8k dataset.</a:t>
            </a:r>
          </a:p>
          <a:p>
            <a:r>
              <a:rPr lang="en-US" altLang="ko-KR" b="0" i="0" dirty="0">
                <a:solidFill>
                  <a:srgbClr val="000000"/>
                </a:solidFill>
                <a:effectLst/>
                <a:latin typeface="noto"/>
              </a:rPr>
              <a:t>This dataset consists of 10 classes, including </a:t>
            </a:r>
            <a:r>
              <a:rPr lang="en-US" altLang="ko-KR" b="0" i="0" dirty="0" err="1">
                <a:solidFill>
                  <a:srgbClr val="000000"/>
                </a:solidFill>
                <a:effectLst/>
                <a:latin typeface="noto"/>
              </a:rPr>
              <a:t>gunsound</a:t>
            </a:r>
            <a:r>
              <a:rPr lang="en-US" altLang="ko-KR" b="0" i="0" dirty="0">
                <a:solidFill>
                  <a:srgbClr val="000000"/>
                </a:solidFill>
                <a:effectLst/>
                <a:latin typeface="noto"/>
              </a:rPr>
              <a:t>.</a:t>
            </a:r>
            <a:endParaRPr lang="en-US" altLang="ko-KR" dirty="0"/>
          </a:p>
          <a:p>
            <a:endParaRPr lang="en-US" altLang="ko-KR" dirty="0"/>
          </a:p>
          <a:p>
            <a:endParaRPr lang="en-US" altLang="ko-KR" dirty="0"/>
          </a:p>
          <a:p>
            <a:r>
              <a:rPr lang="en-US" altLang="ko-KR" dirty="0"/>
              <a:t>Shooter</a:t>
            </a:r>
            <a:r>
              <a:rPr lang="ko-KR" altLang="en-US" dirty="0"/>
              <a:t>에게 </a:t>
            </a:r>
            <a:r>
              <a:rPr lang="en-US" altLang="ko-KR" dirty="0"/>
              <a:t>target</a:t>
            </a:r>
            <a:r>
              <a:rPr lang="ko-KR" altLang="en-US" dirty="0"/>
              <a:t>이 전송되면 이제 사격을 진행합니다</a:t>
            </a:r>
            <a:r>
              <a:rPr lang="en-US" altLang="ko-KR" dirty="0"/>
              <a:t>.</a:t>
            </a:r>
          </a:p>
          <a:p>
            <a:r>
              <a:rPr lang="ko-KR" altLang="en-US" dirty="0" err="1"/>
              <a:t>라즈베리파이</a:t>
            </a:r>
            <a:r>
              <a:rPr lang="ko-KR" altLang="en-US" dirty="0"/>
              <a:t> 카메라를 항상 켜는 것은 전원의 낭비가 있으므로 총소리를 </a:t>
            </a:r>
            <a:r>
              <a:rPr lang="en-US" altLang="ko-KR" dirty="0"/>
              <a:t>detect</a:t>
            </a:r>
            <a:r>
              <a:rPr lang="ko-KR" altLang="en-US" dirty="0"/>
              <a:t>할 때만 </a:t>
            </a:r>
            <a:r>
              <a:rPr lang="en-US" altLang="ko-KR" dirty="0"/>
              <a:t>target </a:t>
            </a:r>
            <a:r>
              <a:rPr lang="ko-KR" altLang="en-US" dirty="0"/>
              <a:t>촬영을 합니다</a:t>
            </a:r>
            <a:r>
              <a:rPr lang="en-US" altLang="ko-KR" dirty="0"/>
              <a:t>.</a:t>
            </a:r>
          </a:p>
          <a:p>
            <a:r>
              <a:rPr lang="en-US" altLang="ko-KR" dirty="0"/>
              <a:t>Shooter</a:t>
            </a:r>
            <a:r>
              <a:rPr lang="ko-KR" altLang="en-US" dirty="0"/>
              <a:t>의 총소리를 </a:t>
            </a:r>
            <a:r>
              <a:rPr lang="en-US" altLang="ko-KR" dirty="0"/>
              <a:t>detect</a:t>
            </a:r>
            <a:r>
              <a:rPr lang="ko-KR" altLang="en-US" dirty="0"/>
              <a:t>하기 위해서 </a:t>
            </a:r>
            <a:r>
              <a:rPr lang="en-US" altLang="ko-KR" dirty="0"/>
              <a:t>CNN model</a:t>
            </a:r>
            <a:r>
              <a:rPr lang="ko-KR" altLang="en-US" dirty="0"/>
              <a:t>을 사용합니다</a:t>
            </a:r>
            <a:r>
              <a:rPr lang="en-US" altLang="ko-KR" dirty="0"/>
              <a:t>.</a:t>
            </a:r>
          </a:p>
          <a:p>
            <a:r>
              <a:rPr lang="en-US" altLang="ko-KR" dirty="0"/>
              <a:t>Model</a:t>
            </a:r>
            <a:r>
              <a:rPr lang="ko-KR" altLang="en-US" dirty="0"/>
              <a:t>의 훈련과 테스트를 위한 데이터셋은 </a:t>
            </a:r>
            <a:r>
              <a:rPr lang="en-US" altLang="ko-KR" dirty="0"/>
              <a:t>Urbansound8K </a:t>
            </a:r>
            <a:r>
              <a:rPr lang="ko-KR" altLang="en-US" dirty="0"/>
              <a:t>입니다</a:t>
            </a:r>
            <a:r>
              <a:rPr lang="en-US" altLang="ko-KR" dirty="0"/>
              <a:t>.</a:t>
            </a:r>
          </a:p>
          <a:p>
            <a:r>
              <a:rPr lang="ko-KR" altLang="en-US" dirty="0"/>
              <a:t>이 데이터셋에는 </a:t>
            </a:r>
            <a:r>
              <a:rPr lang="en-US" altLang="ko-KR" dirty="0" err="1"/>
              <a:t>gunsound</a:t>
            </a:r>
            <a:r>
              <a:rPr lang="ko-KR" altLang="en-US" dirty="0"/>
              <a:t>를 포함해서 총 </a:t>
            </a:r>
            <a:r>
              <a:rPr lang="en-US" altLang="ko-KR" dirty="0"/>
              <a:t>10</a:t>
            </a:r>
            <a:r>
              <a:rPr lang="ko-KR" altLang="en-US" dirty="0"/>
              <a:t>가지의 </a:t>
            </a:r>
            <a:r>
              <a:rPr lang="en-US" altLang="ko-KR" dirty="0"/>
              <a:t>class</a:t>
            </a:r>
            <a:r>
              <a:rPr lang="ko-KR" altLang="en-US" dirty="0"/>
              <a:t>로 구성되어 있습니다</a:t>
            </a:r>
            <a:r>
              <a:rPr lang="en-US" altLang="ko-KR" dirty="0"/>
              <a:t>.</a:t>
            </a: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1163337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a:rPr>
              <a:t>The process of converting sound into spectrogram is as follows.</a:t>
            </a:r>
            <a:br>
              <a:rPr lang="en-US" altLang="ko-KR" dirty="0"/>
            </a:br>
            <a:r>
              <a:rPr lang="en-US" altLang="ko-KR" dirty="0"/>
              <a:t>Actually, sound data is a time series data for a change in sound pressure.</a:t>
            </a:r>
          </a:p>
          <a:p>
            <a:endParaRPr lang="en-US" altLang="ko-KR" dirty="0"/>
          </a:p>
          <a:p>
            <a:r>
              <a:rPr lang="en-US" altLang="ko-KR" dirty="0"/>
              <a:t>The left image is a waveform graph that visualized sound data.</a:t>
            </a:r>
          </a:p>
          <a:p>
            <a:r>
              <a:rPr lang="en-US" altLang="ko-KR" dirty="0"/>
              <a:t>The x-axis means time, and the y-axis means amplitude.</a:t>
            </a:r>
          </a:p>
          <a:p>
            <a:endParaRPr lang="en-US" altLang="ko-KR" dirty="0"/>
          </a:p>
          <a:p>
            <a:r>
              <a:rPr lang="en-US" altLang="ko-KR" dirty="0"/>
              <a:t>By applying the Fourier transform, it is possible to quantitatively grasp how much each frequency component is contained.</a:t>
            </a:r>
          </a:p>
          <a:p>
            <a:r>
              <a:rPr lang="en-US" altLang="ko-KR" dirty="0"/>
              <a:t>The middle image is the result of the Fourier transform. It is called a spectrum.</a:t>
            </a:r>
          </a:p>
          <a:p>
            <a:r>
              <a:rPr lang="en-US" altLang="ko-KR" dirty="0"/>
              <a:t>The x-axis represents frequency and the y-axis represents amplitude.</a:t>
            </a:r>
          </a:p>
          <a:p>
            <a:endParaRPr lang="en-US" altLang="ko-KR" dirty="0"/>
          </a:p>
          <a:p>
            <a:r>
              <a:rPr lang="en-US" altLang="ko-KR" dirty="0"/>
              <a:t>The right mage is a spectrogram. It is a combination of the waveform and spectrum features.</a:t>
            </a:r>
          </a:p>
          <a:p>
            <a:r>
              <a:rPr lang="en-US" altLang="ko-KR" dirty="0"/>
              <a:t>The x-axis represents time, the y-axis represents frequency, and the color value represents amplitude.</a:t>
            </a:r>
          </a:p>
          <a:p>
            <a:r>
              <a:rPr lang="en-US" altLang="ko-KR" dirty="0"/>
              <a:t>This converted images are used the sound classification model.</a:t>
            </a:r>
          </a:p>
          <a:p>
            <a:endParaRPr lang="en-US" altLang="ko-KR" dirty="0"/>
          </a:p>
          <a:p>
            <a:r>
              <a:rPr lang="ko-KR" altLang="en-US" dirty="0"/>
              <a:t>음성 데이터 분석 분야에서는 소리를 그대로 사용하지 않고 </a:t>
            </a:r>
            <a:r>
              <a:rPr lang="ko-KR" altLang="en-US" dirty="0" err="1"/>
              <a:t>스펙트로그램을</a:t>
            </a:r>
            <a:r>
              <a:rPr lang="ko-KR" altLang="en-US" dirty="0"/>
              <a:t> 주로 활용합니다</a:t>
            </a:r>
            <a:r>
              <a:rPr lang="en-US" altLang="ko-KR" dirty="0"/>
              <a:t>.</a:t>
            </a:r>
          </a:p>
          <a:p>
            <a:r>
              <a:rPr lang="ko-KR" altLang="en-US" dirty="0"/>
              <a:t>소리를 </a:t>
            </a:r>
            <a:r>
              <a:rPr lang="ko-KR" altLang="en-US" dirty="0" err="1"/>
              <a:t>스펙트로그램으로</a:t>
            </a:r>
            <a:r>
              <a:rPr lang="ko-KR" altLang="en-US" dirty="0"/>
              <a:t> 변환하기 위해서는 다음과 같은 과정을 거칩니다</a:t>
            </a:r>
            <a:r>
              <a:rPr lang="en-US" altLang="ko-KR" dirty="0"/>
              <a:t>.</a:t>
            </a:r>
          </a:p>
          <a:p>
            <a:r>
              <a:rPr lang="ko-KR" altLang="en-US" dirty="0"/>
              <a:t>소리 데이터는 </a:t>
            </a:r>
            <a:r>
              <a:rPr lang="ko-KR" altLang="en-US" dirty="0" err="1"/>
              <a:t>음압</a:t>
            </a:r>
            <a:r>
              <a:rPr lang="en-US" altLang="ko-KR" dirty="0"/>
              <a:t>(sound pressure)</a:t>
            </a:r>
            <a:r>
              <a:rPr lang="ko-KR" altLang="en-US" dirty="0"/>
              <a:t>의 변화를 기록한 시계열 데이터이다</a:t>
            </a:r>
            <a:r>
              <a:rPr lang="en-US" altLang="ko-KR" dirty="0"/>
              <a:t>.</a:t>
            </a:r>
          </a:p>
          <a:p>
            <a:r>
              <a:rPr lang="ko-KR" altLang="en-US" dirty="0"/>
              <a:t>가장 맨 왼쪽에 있는 것은 소리 데이터를 시각화한 파형 그래프이고</a:t>
            </a:r>
            <a:r>
              <a:rPr lang="en-US" altLang="ko-KR" dirty="0"/>
              <a:t>, x</a:t>
            </a:r>
            <a:r>
              <a:rPr lang="ko-KR" altLang="en-US" dirty="0"/>
              <a:t>축은 시간을 </a:t>
            </a:r>
            <a:r>
              <a:rPr lang="en-US" altLang="ko-KR" dirty="0"/>
              <a:t>y</a:t>
            </a:r>
            <a:r>
              <a:rPr lang="ko-KR" altLang="en-US" dirty="0"/>
              <a:t>축은 진폭을 의미한다</a:t>
            </a:r>
            <a:r>
              <a:rPr lang="en-US" altLang="ko-KR" dirty="0"/>
              <a:t>.</a:t>
            </a:r>
          </a:p>
          <a:p>
            <a:r>
              <a:rPr lang="en-US" altLang="ko-KR" dirty="0"/>
              <a:t>Sound</a:t>
            </a:r>
            <a:r>
              <a:rPr lang="ko-KR" altLang="en-US" dirty="0"/>
              <a:t> </a:t>
            </a:r>
            <a:r>
              <a:rPr lang="en-US" altLang="ko-KR" dirty="0"/>
              <a:t>signal</a:t>
            </a:r>
            <a:r>
              <a:rPr lang="ko-KR" altLang="en-US" dirty="0"/>
              <a:t>에 푸리에 변환을 적용하면 각 진동수 성분이 얼마나 들어있는지 정량적으로 파악할 수 있다</a:t>
            </a:r>
            <a:r>
              <a:rPr lang="en-US" altLang="ko-KR" dirty="0"/>
              <a:t>.</a:t>
            </a:r>
          </a:p>
          <a:p>
            <a:r>
              <a:rPr lang="ko-KR" altLang="en-US" dirty="0"/>
              <a:t>가운데 있는 이미지가 푸리에 변환을 진행한 결과이고 이를 스펙트럼이라고 한다</a:t>
            </a:r>
            <a:r>
              <a:rPr lang="en-US" altLang="ko-KR" dirty="0"/>
              <a:t>.</a:t>
            </a:r>
          </a:p>
          <a:p>
            <a:r>
              <a:rPr lang="en-US" altLang="ko-KR" dirty="0"/>
              <a:t>X</a:t>
            </a:r>
            <a:r>
              <a:rPr lang="ko-KR" altLang="en-US" dirty="0"/>
              <a:t>축이 주파수를 </a:t>
            </a:r>
            <a:r>
              <a:rPr lang="en-US" altLang="ko-KR" dirty="0"/>
              <a:t>y</a:t>
            </a:r>
            <a:r>
              <a:rPr lang="ko-KR" altLang="en-US" dirty="0"/>
              <a:t>축이 진폭을 의미한다</a:t>
            </a:r>
            <a:r>
              <a:rPr lang="en-US" altLang="ko-KR" dirty="0"/>
              <a:t>.</a:t>
            </a:r>
          </a:p>
          <a:p>
            <a:r>
              <a:rPr lang="ko-KR" altLang="en-US" dirty="0"/>
              <a:t>가장 오른쪽의 이미지는 </a:t>
            </a:r>
            <a:r>
              <a:rPr lang="ko-KR" altLang="en-US" dirty="0" err="1"/>
              <a:t>스펙트로그램이며</a:t>
            </a:r>
            <a:r>
              <a:rPr lang="en-US" altLang="ko-KR" dirty="0"/>
              <a:t>, </a:t>
            </a:r>
            <a:r>
              <a:rPr lang="ko-KR" altLang="en-US" dirty="0"/>
              <a:t>파형과 스펙트럼의 특징이 결합되어 있다</a:t>
            </a:r>
            <a:r>
              <a:rPr lang="en-US" altLang="ko-KR" dirty="0"/>
              <a:t>.</a:t>
            </a:r>
          </a:p>
          <a:p>
            <a:r>
              <a:rPr lang="en-US" altLang="ko-KR" dirty="0"/>
              <a:t>x</a:t>
            </a:r>
            <a:r>
              <a:rPr lang="ko-KR" altLang="en-US" dirty="0"/>
              <a:t>축은 시간</a:t>
            </a:r>
            <a:r>
              <a:rPr lang="en-US" altLang="ko-KR" dirty="0"/>
              <a:t>, y</a:t>
            </a:r>
            <a:r>
              <a:rPr lang="ko-KR" altLang="en-US" dirty="0"/>
              <a:t>축은 주파수</a:t>
            </a:r>
            <a:r>
              <a:rPr lang="en-US" altLang="ko-KR" dirty="0"/>
              <a:t>, color </a:t>
            </a:r>
            <a:r>
              <a:rPr lang="ko-KR" altLang="en-US" dirty="0"/>
              <a:t>값이 진폭을 의미합니다</a:t>
            </a:r>
            <a:r>
              <a:rPr lang="en-US" altLang="ko-KR" dirty="0"/>
              <a:t>.</a:t>
            </a:r>
          </a:p>
          <a:p>
            <a:r>
              <a:rPr lang="ko-KR" altLang="en-US" dirty="0"/>
              <a:t>이렇게 변환된 이미지로 총소리의 여부에 대한 분류를 진행합니다</a:t>
            </a:r>
            <a:r>
              <a:rPr lang="en-US" altLang="ko-KR" dirty="0"/>
              <a:t>.</a:t>
            </a: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2961753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CNN architecture is as follows.</a:t>
            </a:r>
          </a:p>
          <a:p>
            <a:r>
              <a:rPr lang="en-US" altLang="ko-KR" dirty="0"/>
              <a:t>The model consists of four convolution layers and a fully connected layer.</a:t>
            </a:r>
          </a:p>
          <a:p>
            <a:r>
              <a:rPr lang="en-US" altLang="ko-KR" dirty="0"/>
              <a:t>For each convolution layer, convolution calculation, </a:t>
            </a:r>
            <a:r>
              <a:rPr lang="en-US" altLang="ko-KR" dirty="0" err="1"/>
              <a:t>ReLU</a:t>
            </a:r>
            <a:r>
              <a:rPr lang="en-US" altLang="ko-KR" dirty="0"/>
              <a:t> activation function, and Max pooling are performed.</a:t>
            </a:r>
          </a:p>
          <a:p>
            <a:pPr algn="l"/>
            <a:r>
              <a:rPr lang="en-US" altLang="ko-KR" b="0" i="0" dirty="0">
                <a:solidFill>
                  <a:srgbClr val="000000"/>
                </a:solidFill>
                <a:effectLst/>
                <a:latin typeface="noto"/>
              </a:rPr>
              <a:t>When the fully connected layer is finished, model predicts whether the gun sound.</a:t>
            </a:r>
          </a:p>
          <a:p>
            <a:endParaRPr lang="en-US" altLang="ko-KR" dirty="0"/>
          </a:p>
          <a:p>
            <a:r>
              <a:rPr lang="en-US" altLang="ko-KR" dirty="0"/>
              <a:t>The accuracy of the model is 98.7%.</a:t>
            </a:r>
          </a:p>
          <a:p>
            <a:pPr algn="l"/>
            <a:r>
              <a:rPr lang="en-US" altLang="ko-KR" dirty="0"/>
              <a:t>Although it is not 100% accuracy so far, the CNN model detects </a:t>
            </a:r>
            <a:r>
              <a:rPr lang="en-US" altLang="ko-KR" b="0" i="0" dirty="0">
                <a:solidFill>
                  <a:srgbClr val="000000"/>
                </a:solidFill>
                <a:effectLst/>
                <a:latin typeface="noto"/>
              </a:rPr>
              <a:t>gunshots in this way.</a:t>
            </a:r>
          </a:p>
          <a:p>
            <a:endParaRPr lang="en-US" altLang="ko-KR" dirty="0"/>
          </a:p>
          <a:p>
            <a:endParaRPr lang="en-US" altLang="ko-KR" dirty="0"/>
          </a:p>
          <a:p>
            <a:r>
              <a:rPr lang="ko-KR" altLang="en-US" dirty="0"/>
              <a:t>이렇게 변환된 이미지가 </a:t>
            </a:r>
            <a:r>
              <a:rPr lang="en-US" altLang="ko-KR" dirty="0"/>
              <a:t>CNN model</a:t>
            </a:r>
            <a:r>
              <a:rPr lang="ko-KR" altLang="en-US" dirty="0"/>
              <a:t>의 </a:t>
            </a:r>
            <a:r>
              <a:rPr lang="en-US" altLang="ko-KR" dirty="0"/>
              <a:t>input data</a:t>
            </a:r>
            <a:r>
              <a:rPr lang="ko-KR" altLang="en-US" dirty="0"/>
              <a:t>가 되고</a:t>
            </a:r>
            <a:r>
              <a:rPr lang="en-US" altLang="ko-KR" dirty="0"/>
              <a:t>, CNN</a:t>
            </a:r>
            <a:r>
              <a:rPr lang="ko-KR" altLang="en-US" dirty="0"/>
              <a:t> </a:t>
            </a:r>
            <a:r>
              <a:rPr lang="en-US" altLang="ko-KR" dirty="0"/>
              <a:t>architecture</a:t>
            </a:r>
            <a:r>
              <a:rPr lang="ko-KR" altLang="en-US" dirty="0"/>
              <a:t>는 다음과 같습니다</a:t>
            </a:r>
            <a:r>
              <a:rPr lang="en-US" altLang="ko-KR" dirty="0"/>
              <a:t>.</a:t>
            </a:r>
          </a:p>
          <a:p>
            <a:r>
              <a:rPr lang="en-US" altLang="ko-KR" dirty="0"/>
              <a:t>Model</a:t>
            </a:r>
            <a:r>
              <a:rPr lang="ko-KR" altLang="en-US" dirty="0"/>
              <a:t>은 </a:t>
            </a:r>
            <a:r>
              <a:rPr lang="en-US" altLang="ko-KR" dirty="0"/>
              <a:t>4</a:t>
            </a:r>
            <a:r>
              <a:rPr lang="ko-KR" altLang="en-US" dirty="0"/>
              <a:t>개의 </a:t>
            </a:r>
            <a:r>
              <a:rPr lang="en-US" altLang="ko-KR" dirty="0"/>
              <a:t>convolution layer</a:t>
            </a:r>
            <a:r>
              <a:rPr lang="ko-KR" altLang="en-US" dirty="0"/>
              <a:t>와 </a:t>
            </a:r>
            <a:r>
              <a:rPr lang="en-US" altLang="ko-KR" dirty="0"/>
              <a:t>fully connected layer</a:t>
            </a:r>
            <a:r>
              <a:rPr lang="ko-KR" altLang="en-US" dirty="0"/>
              <a:t>로 구성됩니다</a:t>
            </a:r>
            <a:r>
              <a:rPr lang="en-US" altLang="ko-KR" dirty="0"/>
              <a:t>.</a:t>
            </a:r>
          </a:p>
          <a:p>
            <a:r>
              <a:rPr lang="ko-KR" altLang="en-US" dirty="0"/>
              <a:t>각 </a:t>
            </a:r>
            <a:r>
              <a:rPr lang="en-US" altLang="ko-KR" dirty="0"/>
              <a:t>convolution layer</a:t>
            </a:r>
            <a:r>
              <a:rPr lang="ko-KR" altLang="en-US" dirty="0"/>
              <a:t>에는 </a:t>
            </a:r>
            <a:r>
              <a:rPr lang="en-US" altLang="ko-KR" dirty="0"/>
              <a:t>convolution </a:t>
            </a:r>
            <a:r>
              <a:rPr lang="ko-KR" altLang="en-US" dirty="0"/>
              <a:t>계산</a:t>
            </a:r>
            <a:r>
              <a:rPr lang="en-US" altLang="ko-KR" dirty="0"/>
              <a:t>, </a:t>
            </a:r>
            <a:r>
              <a:rPr lang="en-US" altLang="ko-KR" dirty="0" err="1"/>
              <a:t>relu</a:t>
            </a:r>
            <a:r>
              <a:rPr lang="en-US" altLang="ko-KR" dirty="0"/>
              <a:t> activation function, </a:t>
            </a:r>
            <a:r>
              <a:rPr lang="en-US" altLang="ko-KR" dirty="0" err="1"/>
              <a:t>maxpooling</a:t>
            </a:r>
            <a:r>
              <a:rPr lang="ko-KR" altLang="en-US" dirty="0"/>
              <a:t>을 거칩니다</a:t>
            </a:r>
            <a:r>
              <a:rPr lang="en-US" altLang="ko-KR" dirty="0"/>
              <a:t>.</a:t>
            </a:r>
          </a:p>
          <a:p>
            <a:r>
              <a:rPr lang="ko-KR" altLang="en-US" dirty="0"/>
              <a:t>이러한 과정을 통해 도출된 </a:t>
            </a:r>
            <a:r>
              <a:rPr lang="en-US" altLang="ko-KR" dirty="0"/>
              <a:t>test data</a:t>
            </a:r>
            <a:r>
              <a:rPr lang="ko-KR" altLang="en-US" dirty="0"/>
              <a:t>의 </a:t>
            </a:r>
            <a:r>
              <a:rPr lang="en-US" altLang="ko-KR" dirty="0"/>
              <a:t>classification</a:t>
            </a:r>
            <a:r>
              <a:rPr lang="ko-KR" altLang="en-US" dirty="0"/>
              <a:t>의</a:t>
            </a:r>
            <a:r>
              <a:rPr lang="en-US" altLang="ko-KR" dirty="0"/>
              <a:t> accuracy</a:t>
            </a:r>
            <a:r>
              <a:rPr lang="ko-KR" altLang="en-US" dirty="0"/>
              <a:t>는 </a:t>
            </a:r>
            <a:r>
              <a:rPr lang="en-US" altLang="ko-KR" dirty="0"/>
              <a:t>98.7% </a:t>
            </a:r>
            <a:r>
              <a:rPr lang="ko-KR" altLang="en-US" dirty="0"/>
              <a:t>입니다</a:t>
            </a:r>
            <a:r>
              <a:rPr lang="en-US" altLang="ko-KR" dirty="0"/>
              <a:t>.</a:t>
            </a:r>
          </a:p>
          <a:p>
            <a:r>
              <a:rPr lang="ko-KR" altLang="en-US" dirty="0"/>
              <a:t>아직까지 총 소리를 </a:t>
            </a:r>
            <a:r>
              <a:rPr lang="en-US" altLang="ko-KR" dirty="0"/>
              <a:t>detect</a:t>
            </a:r>
            <a:r>
              <a:rPr lang="ko-KR" altLang="en-US" dirty="0"/>
              <a:t>하는 것에 완벽하지는 않지만 </a:t>
            </a:r>
            <a:r>
              <a:rPr lang="en-US" altLang="ko-KR" dirty="0"/>
              <a:t>CNN </a:t>
            </a:r>
            <a:r>
              <a:rPr lang="ko-KR" altLang="en-US" dirty="0"/>
              <a:t>모델을 통해 총소리를 감지했을 때 카메라를 촬영하게 됩니다</a:t>
            </a:r>
            <a:r>
              <a:rPr lang="en-US" altLang="ko-KR" dirty="0"/>
              <a:t>.</a:t>
            </a:r>
          </a:p>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2732292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CNN architecture is as follows.</a:t>
            </a:r>
          </a:p>
          <a:p>
            <a:r>
              <a:rPr lang="en-US" altLang="ko-KR" dirty="0"/>
              <a:t>The model consists of four convolution layers and a fully connected layer.</a:t>
            </a:r>
          </a:p>
          <a:p>
            <a:r>
              <a:rPr lang="en-US" altLang="ko-KR" dirty="0"/>
              <a:t>For each convolution layer, convolution calculation, </a:t>
            </a:r>
            <a:r>
              <a:rPr lang="en-US" altLang="ko-KR" dirty="0" err="1"/>
              <a:t>ReLU</a:t>
            </a:r>
            <a:r>
              <a:rPr lang="en-US" altLang="ko-KR" dirty="0"/>
              <a:t> activation function, and Max pooling are performed.</a:t>
            </a:r>
          </a:p>
          <a:p>
            <a:pPr algn="l"/>
            <a:r>
              <a:rPr lang="en-US" altLang="ko-KR" b="0" i="0" dirty="0">
                <a:solidFill>
                  <a:srgbClr val="000000"/>
                </a:solidFill>
                <a:effectLst/>
                <a:latin typeface="noto"/>
              </a:rPr>
              <a:t>When the fully connected layer is finished, model predicts whether the gun sound.</a:t>
            </a:r>
          </a:p>
          <a:p>
            <a:endParaRPr lang="en-US" altLang="ko-KR" dirty="0"/>
          </a:p>
          <a:p>
            <a:r>
              <a:rPr lang="en-US" altLang="ko-KR" dirty="0"/>
              <a:t>The accuracy of the model is 98.7%.</a:t>
            </a:r>
          </a:p>
          <a:p>
            <a:pPr algn="l"/>
            <a:r>
              <a:rPr lang="en-US" altLang="ko-KR" dirty="0"/>
              <a:t>Although it is not 100% accuracy so far, the CNN model detects </a:t>
            </a:r>
            <a:r>
              <a:rPr lang="en-US" altLang="ko-KR" b="0" i="0" dirty="0">
                <a:solidFill>
                  <a:srgbClr val="000000"/>
                </a:solidFill>
                <a:effectLst/>
                <a:latin typeface="noto"/>
              </a:rPr>
              <a:t>gunshots in this way.</a:t>
            </a:r>
          </a:p>
          <a:p>
            <a:endParaRPr lang="en-US" altLang="ko-KR" dirty="0"/>
          </a:p>
          <a:p>
            <a:endParaRPr lang="en-US" altLang="ko-KR" dirty="0"/>
          </a:p>
          <a:p>
            <a:r>
              <a:rPr lang="ko-KR" altLang="en-US" dirty="0"/>
              <a:t>이렇게 변환된 이미지가 </a:t>
            </a:r>
            <a:r>
              <a:rPr lang="en-US" altLang="ko-KR" dirty="0"/>
              <a:t>CNN model</a:t>
            </a:r>
            <a:r>
              <a:rPr lang="ko-KR" altLang="en-US" dirty="0"/>
              <a:t>의 </a:t>
            </a:r>
            <a:r>
              <a:rPr lang="en-US" altLang="ko-KR" dirty="0"/>
              <a:t>input data</a:t>
            </a:r>
            <a:r>
              <a:rPr lang="ko-KR" altLang="en-US" dirty="0"/>
              <a:t>가 되고</a:t>
            </a:r>
            <a:r>
              <a:rPr lang="en-US" altLang="ko-KR" dirty="0"/>
              <a:t>, CNN</a:t>
            </a:r>
            <a:r>
              <a:rPr lang="ko-KR" altLang="en-US" dirty="0"/>
              <a:t> </a:t>
            </a:r>
            <a:r>
              <a:rPr lang="en-US" altLang="ko-KR" dirty="0"/>
              <a:t>architecture</a:t>
            </a:r>
            <a:r>
              <a:rPr lang="ko-KR" altLang="en-US" dirty="0"/>
              <a:t>는 다음과 같습니다</a:t>
            </a:r>
            <a:r>
              <a:rPr lang="en-US" altLang="ko-KR" dirty="0"/>
              <a:t>.</a:t>
            </a:r>
          </a:p>
          <a:p>
            <a:r>
              <a:rPr lang="en-US" altLang="ko-KR" dirty="0"/>
              <a:t>Model</a:t>
            </a:r>
            <a:r>
              <a:rPr lang="ko-KR" altLang="en-US" dirty="0"/>
              <a:t>은 </a:t>
            </a:r>
            <a:r>
              <a:rPr lang="en-US" altLang="ko-KR" dirty="0"/>
              <a:t>4</a:t>
            </a:r>
            <a:r>
              <a:rPr lang="ko-KR" altLang="en-US" dirty="0"/>
              <a:t>개의 </a:t>
            </a:r>
            <a:r>
              <a:rPr lang="en-US" altLang="ko-KR" dirty="0"/>
              <a:t>convolution layer</a:t>
            </a:r>
            <a:r>
              <a:rPr lang="ko-KR" altLang="en-US" dirty="0"/>
              <a:t>와 </a:t>
            </a:r>
            <a:r>
              <a:rPr lang="en-US" altLang="ko-KR" dirty="0"/>
              <a:t>fully connected layer</a:t>
            </a:r>
            <a:r>
              <a:rPr lang="ko-KR" altLang="en-US" dirty="0"/>
              <a:t>로 구성됩니다</a:t>
            </a:r>
            <a:r>
              <a:rPr lang="en-US" altLang="ko-KR" dirty="0"/>
              <a:t>.</a:t>
            </a:r>
          </a:p>
          <a:p>
            <a:r>
              <a:rPr lang="ko-KR" altLang="en-US" dirty="0"/>
              <a:t>각 </a:t>
            </a:r>
            <a:r>
              <a:rPr lang="en-US" altLang="ko-KR" dirty="0"/>
              <a:t>convolution layer</a:t>
            </a:r>
            <a:r>
              <a:rPr lang="ko-KR" altLang="en-US" dirty="0"/>
              <a:t>에는 </a:t>
            </a:r>
            <a:r>
              <a:rPr lang="en-US" altLang="ko-KR" dirty="0"/>
              <a:t>convolution </a:t>
            </a:r>
            <a:r>
              <a:rPr lang="ko-KR" altLang="en-US" dirty="0"/>
              <a:t>계산</a:t>
            </a:r>
            <a:r>
              <a:rPr lang="en-US" altLang="ko-KR" dirty="0"/>
              <a:t>, </a:t>
            </a:r>
            <a:r>
              <a:rPr lang="en-US" altLang="ko-KR" dirty="0" err="1"/>
              <a:t>relu</a:t>
            </a:r>
            <a:r>
              <a:rPr lang="en-US" altLang="ko-KR" dirty="0"/>
              <a:t> activation function, </a:t>
            </a:r>
            <a:r>
              <a:rPr lang="en-US" altLang="ko-KR" dirty="0" err="1"/>
              <a:t>maxpooling</a:t>
            </a:r>
            <a:r>
              <a:rPr lang="ko-KR" altLang="en-US" dirty="0"/>
              <a:t>을 거칩니다</a:t>
            </a:r>
            <a:r>
              <a:rPr lang="en-US" altLang="ko-KR" dirty="0"/>
              <a:t>.</a:t>
            </a:r>
          </a:p>
          <a:p>
            <a:r>
              <a:rPr lang="ko-KR" altLang="en-US" dirty="0"/>
              <a:t>이러한 과정을 통해 도출된 </a:t>
            </a:r>
            <a:r>
              <a:rPr lang="en-US" altLang="ko-KR" dirty="0"/>
              <a:t>test data</a:t>
            </a:r>
            <a:r>
              <a:rPr lang="ko-KR" altLang="en-US" dirty="0"/>
              <a:t>의 </a:t>
            </a:r>
            <a:r>
              <a:rPr lang="en-US" altLang="ko-KR" dirty="0"/>
              <a:t>classification</a:t>
            </a:r>
            <a:r>
              <a:rPr lang="ko-KR" altLang="en-US" dirty="0"/>
              <a:t>의</a:t>
            </a:r>
            <a:r>
              <a:rPr lang="en-US" altLang="ko-KR" dirty="0"/>
              <a:t> accuracy</a:t>
            </a:r>
            <a:r>
              <a:rPr lang="ko-KR" altLang="en-US" dirty="0"/>
              <a:t>는 </a:t>
            </a:r>
            <a:r>
              <a:rPr lang="en-US" altLang="ko-KR" dirty="0"/>
              <a:t>98.7% </a:t>
            </a:r>
            <a:r>
              <a:rPr lang="ko-KR" altLang="en-US" dirty="0"/>
              <a:t>입니다</a:t>
            </a:r>
            <a:r>
              <a:rPr lang="en-US" altLang="ko-KR" dirty="0"/>
              <a:t>.</a:t>
            </a:r>
          </a:p>
          <a:p>
            <a:r>
              <a:rPr lang="ko-KR" altLang="en-US" dirty="0"/>
              <a:t>아직까지 총 소리를 </a:t>
            </a:r>
            <a:r>
              <a:rPr lang="en-US" altLang="ko-KR" dirty="0"/>
              <a:t>detect</a:t>
            </a:r>
            <a:r>
              <a:rPr lang="ko-KR" altLang="en-US" dirty="0"/>
              <a:t>하는 것에 완벽하지는 않지만 </a:t>
            </a:r>
            <a:r>
              <a:rPr lang="en-US" altLang="ko-KR" dirty="0"/>
              <a:t>CNN </a:t>
            </a:r>
            <a:r>
              <a:rPr lang="ko-KR" altLang="en-US" dirty="0"/>
              <a:t>모델을 통해 총소리를 감지했을 때 카메라를 촬영하게 됩니다</a:t>
            </a:r>
            <a:r>
              <a:rPr lang="en-US" altLang="ko-KR" dirty="0"/>
              <a:t>.</a:t>
            </a:r>
          </a:p>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3347717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The following is a flow chart of LoRa communication in more detail.</a:t>
            </a:r>
          </a:p>
          <a:p>
            <a:r>
              <a:rPr lang="en" altLang="ko-Kore-KR" dirty="0"/>
              <a:t>This is the communication process of the transmitter, Pi1 which is near by the target .</a:t>
            </a:r>
          </a:p>
          <a:p>
            <a:r>
              <a:rPr lang="en" altLang="ko-Kore-KR" dirty="0"/>
              <a:t>First, the camera captures the entire target including the background, and excludes the background with </a:t>
            </a:r>
            <a:r>
              <a:rPr lang="en" altLang="ko-Kore-KR" dirty="0" err="1"/>
              <a:t>OpenCv</a:t>
            </a:r>
            <a:r>
              <a:rPr lang="en" altLang="ko-Kore-KR" dirty="0"/>
              <a:t>. </a:t>
            </a:r>
          </a:p>
          <a:p>
            <a:r>
              <a:rPr lang="en" altLang="ko-Kore-KR" dirty="0"/>
              <a:t>After that, the target image is compressed into JPG. </a:t>
            </a:r>
          </a:p>
          <a:p>
            <a:r>
              <a:rPr lang="en" altLang="ko-Kore-KR" dirty="0"/>
              <a:t>In LoRa communication, it is impossible to communicate with JPG itself, so images with JPG extension are converted into bytes. </a:t>
            </a:r>
          </a:p>
          <a:p>
            <a:r>
              <a:rPr lang="en" altLang="ko-Kore-KR" dirty="0"/>
              <a:t>In this case, up to 240 bytes per </a:t>
            </a:r>
            <a:r>
              <a:rPr lang="en-US" altLang="ko-KR" dirty="0"/>
              <a:t>1</a:t>
            </a:r>
            <a:r>
              <a:rPr lang="ko-KR" altLang="en-US" dirty="0"/>
              <a:t> </a:t>
            </a:r>
            <a:r>
              <a:rPr lang="en" altLang="ko-Kore-KR" dirty="0"/>
              <a:t>packet can be transmitted during LoRa communication. </a:t>
            </a:r>
          </a:p>
          <a:p>
            <a:r>
              <a:rPr lang="en" altLang="ko-Kore-KR" dirty="0"/>
              <a:t>Therefore, it creates a packet convert</a:t>
            </a:r>
            <a:r>
              <a:rPr lang="en-US" altLang="ko-Kore-KR" dirty="0"/>
              <a:t>ed</a:t>
            </a:r>
            <a:r>
              <a:rPr lang="en" altLang="ko-Kore-KR" dirty="0"/>
              <a:t> to 240 bytes including the header and sends it to pi2 which is receiver.</a:t>
            </a:r>
          </a:p>
          <a:p>
            <a:endParaRPr lang="en-US" altLang="ko-KR" dirty="0"/>
          </a:p>
          <a:p>
            <a:r>
              <a:rPr lang="ko-KR" altLang="en-US" dirty="0"/>
              <a:t>다음은 </a:t>
            </a:r>
            <a:r>
              <a:rPr lang="en-US" altLang="ko-KR" dirty="0"/>
              <a:t>LoRa </a:t>
            </a:r>
            <a:r>
              <a:rPr lang="ko-KR" altLang="en-US" dirty="0"/>
              <a:t>통신의 순서도를 보다 세밀하게 말씀드리겠습니다</a:t>
            </a:r>
            <a:r>
              <a:rPr lang="en-US" altLang="ko-KR" dirty="0"/>
              <a:t>.</a:t>
            </a:r>
            <a:r>
              <a:rPr lang="ko-KR" altLang="en-US" dirty="0"/>
              <a:t> </a:t>
            </a:r>
            <a:endParaRPr lang="en-US" altLang="ko-KR" dirty="0"/>
          </a:p>
          <a:p>
            <a:r>
              <a:rPr lang="ko-KR" altLang="en-US" dirty="0"/>
              <a:t>첫번째 </a:t>
            </a:r>
            <a:r>
              <a:rPr lang="en-US" altLang="ko-KR" dirty="0"/>
              <a:t>Transmitter</a:t>
            </a:r>
            <a:r>
              <a:rPr lang="ko-KR" altLang="en-US" dirty="0"/>
              <a:t>인 </a:t>
            </a:r>
            <a:r>
              <a:rPr lang="en-US" altLang="ko-KR" dirty="0"/>
              <a:t>Pi1 </a:t>
            </a:r>
            <a:r>
              <a:rPr lang="ko-KR" altLang="en-US" dirty="0"/>
              <a:t>의 통신 프로세스 입니다</a:t>
            </a:r>
            <a:r>
              <a:rPr lang="en-US" altLang="ko-KR" dirty="0"/>
              <a:t>.</a:t>
            </a:r>
            <a:br>
              <a:rPr lang="en-US" altLang="ko-KR" dirty="0"/>
            </a:br>
            <a:r>
              <a:rPr lang="ko-KR" altLang="en-US" dirty="0"/>
              <a:t>카메라는 배경이 포함된 전체적인 타깃을 촬영한 후 </a:t>
            </a:r>
            <a:r>
              <a:rPr lang="en-US" altLang="ko-KR" dirty="0" err="1"/>
              <a:t>OpenCv</a:t>
            </a:r>
            <a:r>
              <a:rPr lang="ko-KR" altLang="en-US" dirty="0"/>
              <a:t>로 배경을 제외한 타깃 이미지를 영상 처리 하여 가져옵니다</a:t>
            </a:r>
            <a:r>
              <a:rPr lang="en-US" altLang="ko-KR" dirty="0"/>
              <a:t>.</a:t>
            </a:r>
          </a:p>
          <a:p>
            <a:r>
              <a:rPr lang="ko-KR" altLang="en-US" dirty="0"/>
              <a:t>그 후 타깃을 뽑은 원본 이미지를 </a:t>
            </a:r>
            <a:r>
              <a:rPr lang="en-US" altLang="ko-KR" dirty="0"/>
              <a:t>JPG </a:t>
            </a:r>
            <a:r>
              <a:rPr lang="ko-KR" altLang="en-US" dirty="0"/>
              <a:t>압축시킵니다</a:t>
            </a:r>
            <a:r>
              <a:rPr lang="en-US" altLang="ko-KR" dirty="0"/>
              <a:t>. </a:t>
            </a:r>
          </a:p>
          <a:p>
            <a:r>
              <a:rPr lang="en-US" altLang="ko-KR" dirty="0"/>
              <a:t>LoRa </a:t>
            </a:r>
            <a:r>
              <a:rPr lang="ko-KR" altLang="en-US" dirty="0"/>
              <a:t>통신에서는 </a:t>
            </a:r>
            <a:r>
              <a:rPr lang="en-US" altLang="ko-KR" dirty="0"/>
              <a:t>JPG </a:t>
            </a:r>
            <a:r>
              <a:rPr lang="ko-KR" altLang="en-US" dirty="0"/>
              <a:t>자체로 통신이 불가하여</a:t>
            </a:r>
            <a:r>
              <a:rPr lang="en-US" altLang="ko-KR" dirty="0"/>
              <a:t>, JPG </a:t>
            </a:r>
            <a:r>
              <a:rPr lang="ko-KR" altLang="en-US" dirty="0"/>
              <a:t>확장자를 가진 이미지를 바이트 변환 시키는데 이때 </a:t>
            </a:r>
            <a:r>
              <a:rPr lang="en-US" altLang="ko-KR" dirty="0"/>
              <a:t>LoRa </a:t>
            </a:r>
            <a:r>
              <a:rPr lang="ko-KR" altLang="en-US" dirty="0"/>
              <a:t>통신 시 </a:t>
            </a:r>
            <a:r>
              <a:rPr lang="en-US" altLang="ko-KR" dirty="0"/>
              <a:t>1</a:t>
            </a:r>
            <a:r>
              <a:rPr lang="ko-KR" altLang="en-US" dirty="0"/>
              <a:t>패킷당 </a:t>
            </a:r>
            <a:r>
              <a:rPr lang="en-US" altLang="ko-KR" dirty="0"/>
              <a:t>240 </a:t>
            </a:r>
            <a:r>
              <a:rPr lang="ko-KR" altLang="en-US" dirty="0"/>
              <a:t>바이트 까지 전송 가능합니다</a:t>
            </a:r>
            <a:r>
              <a:rPr lang="en-US" altLang="ko-KR" dirty="0"/>
              <a:t>.</a:t>
            </a:r>
            <a:r>
              <a:rPr lang="ko-KR" altLang="en-US" dirty="0"/>
              <a:t> </a:t>
            </a:r>
            <a:endParaRPr lang="en-US" altLang="ko-KR" dirty="0"/>
          </a:p>
          <a:p>
            <a:r>
              <a:rPr lang="ko-KR" altLang="en-US" dirty="0"/>
              <a:t>따라서 헤더를 포함한 </a:t>
            </a:r>
            <a:r>
              <a:rPr lang="en-US" altLang="ko-KR" dirty="0"/>
              <a:t>240 </a:t>
            </a:r>
            <a:r>
              <a:rPr lang="ko-KR" altLang="en-US" dirty="0"/>
              <a:t>바이트로 변환시킨  패킷을 만들고 </a:t>
            </a:r>
            <a:r>
              <a:rPr lang="en-US" altLang="ko-KR" dirty="0"/>
              <a:t>pi2 </a:t>
            </a:r>
            <a:r>
              <a:rPr lang="ko-KR" altLang="en-US" dirty="0"/>
              <a:t>즉 </a:t>
            </a:r>
            <a:r>
              <a:rPr lang="en-US" altLang="ko-KR" dirty="0"/>
              <a:t>receiver</a:t>
            </a:r>
            <a:r>
              <a:rPr lang="ko-KR" altLang="en-US" dirty="0"/>
              <a:t>로 전송합니다</a:t>
            </a:r>
            <a:r>
              <a:rPr lang="en-US" altLang="ko-KR" dirty="0"/>
              <a:t>.</a:t>
            </a:r>
          </a:p>
          <a:p>
            <a:br>
              <a:rPr lang="en-US" altLang="ko-KR" dirty="0"/>
            </a:br>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1196171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Let me tell you about the experiment that we have done </a:t>
            </a:r>
            <a:r>
              <a:rPr lang="en-US" altLang="ko-Kore-KR" dirty="0"/>
              <a:t>with</a:t>
            </a:r>
            <a:r>
              <a:rPr lang="en" altLang="ko-Kore-KR" dirty="0"/>
              <a:t> LoRa communication.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There are a lot of shooting ranges in various environments in the world.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In other words, the communication environment of our system can also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Therefore, we made an effort to experiment with communication in different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As shown in the photo, the experiment was conducted in the campus and in the lake.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Our goal is to cover a distance up to 1km, so </a:t>
            </a:r>
            <a:r>
              <a:rPr lang="en-US" altLang="ko-Kore-KR" dirty="0"/>
              <a:t>w</a:t>
            </a:r>
            <a:r>
              <a:rPr lang="en" altLang="ko-Kore-KR" dirty="0"/>
              <a:t>e checked the communication in real time by gradually increasing the distance between the two Lora’s</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When there was a lake between the communication distances, communication was possible even at a distance exceeding 1KM, and there was no packet loss.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In addition, in order to secure an open space within the campus, it was conducted on the roof of each parking lot.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There was no packet loss at 350 meters, but only one  packets came in at 900 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In both places, communication worked fine if there was nothing in between the Lora, but otherwise communication was not possible.</a:t>
            </a: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다음은 로라 통신에 대한 테스트</a:t>
            </a:r>
            <a:r>
              <a:rPr lang="en-US" altLang="ko-Kore-KR" dirty="0"/>
              <a:t> </a:t>
            </a:r>
            <a:r>
              <a:rPr lang="ko-Kore-KR" altLang="en-US" dirty="0"/>
              <a:t>입니다</a:t>
            </a:r>
            <a:r>
              <a:rPr lang="en-US" altLang="ko-Kore-KR" dirty="0"/>
              <a:t>.</a:t>
            </a:r>
          </a:p>
          <a:p>
            <a:r>
              <a:rPr lang="ko-Kore-KR" altLang="en-US" dirty="0"/>
              <a:t>세계에는 다양한 환경의 사격장이 존재합니다</a:t>
            </a:r>
            <a:r>
              <a:rPr lang="en-US" altLang="ko-Kore-KR" dirty="0"/>
              <a:t>. </a:t>
            </a:r>
            <a:r>
              <a:rPr lang="ko-Kore-KR" altLang="en-US" dirty="0"/>
              <a:t>즉 저희 시스템의 통신 환경 또한 바뀔수 있다는 소리죠</a:t>
            </a:r>
            <a:r>
              <a:rPr lang="en-US" altLang="ko-Kore-KR" dirty="0"/>
              <a:t>.</a:t>
            </a:r>
            <a:r>
              <a:rPr lang="ko-Kore-KR" altLang="en-US" dirty="0"/>
              <a:t> </a:t>
            </a: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따라서 저희는 다른 환경에서 통신 실험을 하기 위한 노력을 기울였습니다</a:t>
            </a:r>
            <a:r>
              <a:rPr lang="en-US" altLang="ko-Kore-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사진에서 나타나있듯이 건물이 밀집해있는 캠퍼스 안과</a:t>
            </a:r>
            <a:r>
              <a:rPr lang="en-US" altLang="ko-Kore-KR" dirty="0"/>
              <a:t>, </a:t>
            </a:r>
            <a:r>
              <a:rPr lang="ko-Kore-KR" altLang="en-US" dirty="0"/>
              <a:t>호수에서 실험을 진행하였습니다</a:t>
            </a:r>
            <a:r>
              <a:rPr lang="en-US" altLang="ko-Kore-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저희의 목표는 </a:t>
            </a:r>
            <a:r>
              <a:rPr lang="en-US" altLang="ko-Kore-KR" dirty="0"/>
              <a:t>1</a:t>
            </a:r>
            <a:r>
              <a:rPr lang="en-US" altLang="ko-KR" dirty="0"/>
              <a:t>km</a:t>
            </a:r>
            <a:r>
              <a:rPr lang="ko-KR" altLang="en-US" dirty="0"/>
              <a:t>까지의 거리를 커버 하는 것 인데</a:t>
            </a:r>
            <a:r>
              <a:rPr lang="en-US" altLang="ko-K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두 로라와의 거리를 점차 벌려가며 실시간으로 통신 여부를 체크하였습니다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캠퍼스와 호수를 비교하자면 </a:t>
            </a: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우선 캠퍼스안에서는 열린 공간을 확보하기 위해 각 주차장의 옥상에서 진행하였지만 도심 한가운대라 온갖 전파를 발생시키는 다양한 장치 들이 많고 건물 또한 즐비하여 많은 패킷 손실이 있었습니다</a:t>
            </a:r>
            <a:r>
              <a:rPr lang="en-US" altLang="ko-Kore-KR" dirty="0"/>
              <a:t>.</a:t>
            </a:r>
            <a:r>
              <a:rPr lang="ko-Kore-KR" altLang="en-US" dirty="0"/>
              <a:t> </a:t>
            </a: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하지만 호수에서는 두 로라 사이의 거리가 떨어져서 </a:t>
            </a:r>
            <a:r>
              <a:rPr lang="en-US" altLang="ko-KR" dirty="0"/>
              <a:t>1km</a:t>
            </a:r>
            <a:r>
              <a:rPr lang="ko-KR" altLang="en-US" dirty="0"/>
              <a:t>이 넘어가도 </a:t>
            </a:r>
            <a:r>
              <a:rPr lang="ko-Kore-KR" altLang="en-US" dirty="0"/>
              <a:t>패킷손실이 거의 없었고 속도 또한 </a:t>
            </a:r>
            <a:r>
              <a:rPr lang="en-US" altLang="ko-Kore-KR" dirty="0"/>
              <a:t>1</a:t>
            </a:r>
            <a:r>
              <a:rPr lang="en-US" altLang="ko-KR" dirty="0"/>
              <a:t>.8</a:t>
            </a:r>
            <a:r>
              <a:rPr lang="ko-KR" altLang="en-US" dirty="0"/>
              <a:t>초로 일정하게 유지 되었습니다</a:t>
            </a:r>
            <a:r>
              <a:rPr lang="en-US" altLang="ko-K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두 장소 모두 로라 사이에 가로막는 것이 없으면 통신이 잘 되었지만 그렇지 않으면 통신이 불가 하였습니다</a:t>
            </a:r>
            <a:r>
              <a:rPr lang="en-US" altLang="ko-Kore-K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ore-KR"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2002200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dirty="0"/>
              <a:t>This is the table about the result of lake experiment.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dirty="0"/>
              <a:t>At 500 m, 9 out of 10 packets are dropped due to obstacles.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dirty="0"/>
              <a:t>Also, the time of receiving one packet was constant at about </a:t>
            </a:r>
            <a:r>
              <a:rPr lang="en-US" altLang="ko-KR" dirty="0"/>
              <a:t>1.8 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dirty="0"/>
              <a:t>The </a:t>
            </a:r>
            <a:r>
              <a:rPr lang="en" altLang="ko-Kore-KR" dirty="0" err="1"/>
              <a:t>Rssi</a:t>
            </a:r>
            <a:r>
              <a:rPr lang="en-US" altLang="ko-KR" dirty="0"/>
              <a:t>(</a:t>
            </a:r>
            <a:r>
              <a:rPr lang="ko-KR" altLang="en-US" dirty="0" err="1"/>
              <a:t>알씨</a:t>
            </a:r>
            <a:r>
              <a:rPr lang="en-US" altLang="ko-KR" dirty="0"/>
              <a:t>)</a:t>
            </a:r>
            <a:r>
              <a:rPr lang="en" altLang="ko-Kore-KR" dirty="0"/>
              <a:t> value is the </a:t>
            </a:r>
            <a:r>
              <a:rPr lang="en-US" altLang="ko-Kore-KR" b="0" i="0" dirty="0">
                <a:solidFill>
                  <a:srgbClr val="BDC1C6"/>
                </a:solidFill>
                <a:effectLst/>
                <a:latin typeface="Apple SD Gothic Neo" panose="02000300000000000000" pitchFamily="2" charset="-127"/>
                <a:ea typeface="Apple SD Gothic Neo" panose="02000300000000000000" pitchFamily="2" charset="-127"/>
              </a:rPr>
              <a:t>r</a:t>
            </a:r>
            <a:r>
              <a:rPr lang="en" altLang="ko-Kore-KR" b="0" i="0" dirty="0" err="1">
                <a:solidFill>
                  <a:srgbClr val="BDC1C6"/>
                </a:solidFill>
                <a:effectLst/>
                <a:latin typeface="Apple SD Gothic Neo" panose="02000300000000000000" pitchFamily="2" charset="-127"/>
                <a:ea typeface="Apple SD Gothic Neo" panose="02000300000000000000" pitchFamily="2" charset="-127"/>
              </a:rPr>
              <a:t>eceive</a:t>
            </a:r>
            <a:r>
              <a:rPr lang="en" altLang="ko-Kore-KR" b="0" i="0" dirty="0">
                <a:solidFill>
                  <a:srgbClr val="BDC1C6"/>
                </a:solidFill>
                <a:effectLst/>
                <a:latin typeface="Apple SD Gothic Neo" panose="02000300000000000000" pitchFamily="2" charset="-127"/>
                <a:ea typeface="Apple SD Gothic Neo" panose="02000300000000000000" pitchFamily="2" charset="-127"/>
              </a:rPr>
              <a:t> sensitivity, the</a:t>
            </a:r>
            <a:r>
              <a:rPr lang="en" altLang="ko-Kore-KR" dirty="0"/>
              <a:t> values ​​between -80 and -95 were obtained.</a:t>
            </a: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다음 표는 호수 실험의 결과를 자세하게 보여줍니다</a:t>
            </a:r>
            <a:r>
              <a:rPr lang="en-US" altLang="ko-Kore-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ore-KR" altLang="en-US" dirty="0"/>
              <a:t>패킷 손상은 </a:t>
            </a:r>
            <a:r>
              <a:rPr lang="en-US" altLang="ko-Kore-KR" dirty="0"/>
              <a:t>obstacles</a:t>
            </a:r>
            <a:r>
              <a:rPr lang="ko-Kore-KR" altLang="en-US" dirty="0"/>
              <a:t>이 있는 </a:t>
            </a:r>
            <a:r>
              <a:rPr lang="en-US" altLang="ko-Kore-KR" dirty="0"/>
              <a:t>5</a:t>
            </a:r>
            <a:r>
              <a:rPr lang="en-US" altLang="ko-KR" dirty="0"/>
              <a:t>00m</a:t>
            </a:r>
            <a:r>
              <a:rPr lang="ko-KR" altLang="en-US" dirty="0"/>
              <a:t> 에서 </a:t>
            </a:r>
            <a:r>
              <a:rPr lang="en-US" altLang="ko-KR" dirty="0"/>
              <a:t>10</a:t>
            </a:r>
            <a:r>
              <a:rPr lang="ko-KR" altLang="en-US" dirty="0"/>
              <a:t>개중 </a:t>
            </a:r>
            <a:r>
              <a:rPr lang="en-US" altLang="ko-KR" dirty="0"/>
              <a:t>9</a:t>
            </a:r>
            <a:r>
              <a:rPr lang="ko-KR" altLang="en-US" dirty="0"/>
              <a:t>개가 들어오지 않았습니다</a:t>
            </a:r>
            <a:r>
              <a:rPr lang="en-US" altLang="ko-KR" dirty="0"/>
              <a:t>.</a:t>
            </a:r>
            <a:endParaRPr lang="en-US"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또한 하나의 패킷을 받는 속도는 </a:t>
            </a:r>
            <a:r>
              <a:rPr lang="en-US" altLang="ko-Kore-KR" dirty="0"/>
              <a:t>1</a:t>
            </a:r>
            <a:r>
              <a:rPr lang="en-US" altLang="ko-KR" dirty="0"/>
              <a:t>.8</a:t>
            </a:r>
            <a:r>
              <a:rPr lang="ko-KR" altLang="en-US" dirty="0"/>
              <a:t>정도로 일정하였고</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dirty="0" err="1"/>
              <a:t>Rssi</a:t>
            </a:r>
            <a:r>
              <a:rPr lang="en-US" altLang="ko-Kore-KR" dirty="0"/>
              <a:t> value </a:t>
            </a:r>
            <a:r>
              <a:rPr lang="ko-Kore-KR" altLang="en-US" dirty="0"/>
              <a:t>는 수신 감도인데 </a:t>
            </a:r>
            <a:r>
              <a:rPr lang="en-US" altLang="ko-Kore-KR" dirty="0"/>
              <a:t>-</a:t>
            </a:r>
            <a:r>
              <a:rPr lang="en-US" altLang="ko-KR" dirty="0"/>
              <a:t>80</a:t>
            </a:r>
            <a:r>
              <a:rPr lang="ko-KR" altLang="en-US" dirty="0"/>
              <a:t>에서 </a:t>
            </a:r>
            <a:r>
              <a:rPr lang="en-US" altLang="ko-KR" dirty="0"/>
              <a:t>-95</a:t>
            </a:r>
            <a:r>
              <a:rPr lang="ko-KR" altLang="en-US" dirty="0"/>
              <a:t>사이의 값들이 나왔습니다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ore-KR"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1481308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This is the LoRa communication process of the </a:t>
            </a:r>
            <a:r>
              <a:rPr lang="en-US" altLang="ko-Kore-KR" dirty="0"/>
              <a:t>r</a:t>
            </a:r>
            <a:r>
              <a:rPr lang="en" altLang="ko-Kore-KR" dirty="0" err="1"/>
              <a:t>eceiver</a:t>
            </a:r>
            <a:r>
              <a:rPr lang="en" altLang="ko-Kore-KR" dirty="0"/>
              <a:t>, Pi2 which is near by the shooter.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As I mentioned earlier, Pi2 receives </a:t>
            </a:r>
            <a:r>
              <a:rPr lang="en-US" altLang="ko-Kore-KR" dirty="0"/>
              <a:t>image </a:t>
            </a:r>
            <a:r>
              <a:rPr lang="en" altLang="ko-Kore-KR" dirty="0"/>
              <a:t>packets sent by Pi1.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dirty="0"/>
              <a:t>Python running on Pi2 merges the image packets</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dirty="0"/>
              <a:t>When the packets are combined it</a:t>
            </a:r>
            <a:r>
              <a:rPr lang="en-US" altLang="ko-KR" dirty="0"/>
              <a:t>,</a:t>
            </a:r>
            <a:r>
              <a:rPr lang="en-US" altLang="ko-Kore-KR" dirty="0"/>
              <a:t> converted into a JPG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And the JPG file moved to the </a:t>
            </a:r>
            <a:r>
              <a:rPr lang="en" altLang="ko-Kore-KR" dirty="0" err="1"/>
              <a:t>Node.Js</a:t>
            </a:r>
            <a:r>
              <a:rPr lang="en" altLang="ko-Kore-KR" dirty="0"/>
              <a:t> server through the Web socket.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err="1"/>
              <a:t>Node.Js</a:t>
            </a:r>
            <a:r>
              <a:rPr lang="en" altLang="ko-Kore-KR" dirty="0"/>
              <a:t> uses </a:t>
            </a:r>
            <a:r>
              <a:rPr lang="en" altLang="ko-Kore-KR" dirty="0" err="1"/>
              <a:t>Multer</a:t>
            </a:r>
            <a:r>
              <a:rPr lang="en" altLang="ko-Kore-KR" dirty="0"/>
              <a:t> to process JPG files into http messages.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After that, the processed image is sent to the React server, the client, through WebSocket.</a:t>
            </a:r>
            <a:endParaRPr lang="en-US" altLang="ko-Kore-KR" dirty="0"/>
          </a:p>
          <a:p>
            <a:endParaRPr lang="en-US" altLang="ko-KR" dirty="0"/>
          </a:p>
          <a:p>
            <a:r>
              <a:rPr lang="ko-KR" altLang="ko-Kore-KR" dirty="0"/>
              <a:t>이것은 저격수 근처에 있는 수신기 Pi2의 </a:t>
            </a:r>
            <a:r>
              <a:rPr lang="ko-KR" altLang="ko-Kore-KR" dirty="0" err="1"/>
              <a:t>LoRa</a:t>
            </a:r>
            <a:r>
              <a:rPr lang="ko-KR" altLang="ko-Kore-KR" dirty="0"/>
              <a:t> 통신 과정입니다.</a:t>
            </a:r>
            <a:endParaRPr lang="en-US" altLang="ko-KR" dirty="0"/>
          </a:p>
          <a:p>
            <a:r>
              <a:rPr lang="ko-Kore-KR" altLang="en-US" dirty="0"/>
              <a:t>앞서 제가 설명드렸다시피 </a:t>
            </a:r>
            <a:r>
              <a:rPr lang="en-US" altLang="ko-Kore-KR" dirty="0"/>
              <a:t>Pi2</a:t>
            </a:r>
            <a:r>
              <a:rPr lang="ko-Kore-KR" altLang="en-US" dirty="0"/>
              <a:t>는 </a:t>
            </a:r>
            <a:r>
              <a:rPr lang="en-US" altLang="ko-Kore-KR" dirty="0"/>
              <a:t>Pi1 </a:t>
            </a:r>
            <a:r>
              <a:rPr lang="ko-Kore-KR" altLang="en-US" dirty="0"/>
              <a:t>에서 보낸 패킷을 받습니다</a:t>
            </a:r>
            <a:r>
              <a:rPr lang="en-US" altLang="ko-Kore-KR" dirty="0"/>
              <a:t>.</a:t>
            </a:r>
          </a:p>
          <a:p>
            <a:r>
              <a:rPr lang="en-US" altLang="ko-Kore-KR" dirty="0"/>
              <a:t>Pi2</a:t>
            </a:r>
            <a:r>
              <a:rPr lang="ko-Kore-KR" altLang="en-US" dirty="0"/>
              <a:t>에서 동작하는 파이썬은 </a:t>
            </a:r>
            <a:r>
              <a:rPr lang="en-US" altLang="ko-Kore-KR" dirty="0"/>
              <a:t>Pi</a:t>
            </a:r>
            <a:r>
              <a:rPr lang="en-US" altLang="ko-KR" dirty="0"/>
              <a:t>1</a:t>
            </a:r>
            <a:r>
              <a:rPr lang="ko-Kore-KR" altLang="en-US" dirty="0"/>
              <a:t>에서 받은 이미지 패킷을</a:t>
            </a:r>
            <a:r>
              <a:rPr lang="en-US" altLang="ko-Kore-KR" dirty="0"/>
              <a:t> </a:t>
            </a:r>
            <a:r>
              <a:rPr lang="ko-Kore-KR" altLang="en-US" dirty="0"/>
              <a:t>합칩니다</a:t>
            </a:r>
            <a:r>
              <a:rPr lang="en-US" altLang="ko-Kore-KR" dirty="0"/>
              <a:t>.</a:t>
            </a:r>
          </a:p>
          <a:p>
            <a:r>
              <a:rPr lang="ko-Kore-KR" altLang="en-US" dirty="0"/>
              <a:t>이렇게 생긴 </a:t>
            </a:r>
            <a:r>
              <a:rPr lang="en-US" altLang="ko-Kore-KR" dirty="0"/>
              <a:t>JPG </a:t>
            </a:r>
            <a:r>
              <a:rPr lang="ko-Kore-KR" altLang="en-US" dirty="0"/>
              <a:t>형식의 바이트 파일은 </a:t>
            </a:r>
            <a:r>
              <a:rPr lang="en-US" altLang="ko-Kore-KR" dirty="0"/>
              <a:t>Web socket</a:t>
            </a:r>
            <a:r>
              <a:rPr lang="ko-Kore-KR" altLang="en-US" dirty="0"/>
              <a:t>을 통해 </a:t>
            </a:r>
            <a:r>
              <a:rPr lang="en-US" altLang="ko-Kore-KR" dirty="0" err="1"/>
              <a:t>Node.Js</a:t>
            </a:r>
            <a:r>
              <a:rPr lang="en-US" altLang="ko-Kore-KR" dirty="0"/>
              <a:t> </a:t>
            </a:r>
            <a:r>
              <a:rPr lang="ko-Kore-KR" altLang="en-US" dirty="0"/>
              <a:t>서버로 이동합니다</a:t>
            </a:r>
            <a:r>
              <a:rPr lang="en-US" altLang="ko-Kore-KR" dirty="0"/>
              <a:t>.</a:t>
            </a:r>
            <a:br>
              <a:rPr lang="en-US" altLang="ko-Kore-KR" dirty="0"/>
            </a:br>
            <a:r>
              <a:rPr lang="en-US" altLang="ko-Kore-KR" dirty="0" err="1"/>
              <a:t>Node.Js</a:t>
            </a:r>
            <a:r>
              <a:rPr lang="ko-Kore-KR" altLang="en-US" dirty="0"/>
              <a:t>에서는 </a:t>
            </a:r>
            <a:r>
              <a:rPr lang="en-US" altLang="ko-Kore-KR" dirty="0" err="1"/>
              <a:t>Multer</a:t>
            </a:r>
            <a:r>
              <a:rPr lang="ko-Kore-KR" altLang="en-US" dirty="0"/>
              <a:t>를 사용하여 </a:t>
            </a:r>
            <a:r>
              <a:rPr lang="en-US" altLang="ko-Kore-KR" dirty="0"/>
              <a:t>JPG </a:t>
            </a:r>
            <a:r>
              <a:rPr lang="ko-Kore-KR" altLang="en-US" dirty="0"/>
              <a:t>바이트 파일을 </a:t>
            </a:r>
            <a:r>
              <a:rPr lang="en-US" altLang="ko-Kore-KR" dirty="0"/>
              <a:t>http </a:t>
            </a:r>
            <a:r>
              <a:rPr lang="ko-Kore-KR" altLang="en-US" dirty="0"/>
              <a:t>메시지 형태로 가공합니다</a:t>
            </a:r>
            <a:r>
              <a:rPr lang="en-US" altLang="ko-KR" dirty="0"/>
              <a:t>. </a:t>
            </a:r>
            <a:r>
              <a:rPr lang="ko-KR" altLang="en-US" dirty="0"/>
              <a:t>그 후 가공된</a:t>
            </a:r>
            <a:r>
              <a:rPr lang="ko-Kore-KR" altLang="en-US" dirty="0"/>
              <a:t> 이미지를 </a:t>
            </a:r>
            <a:r>
              <a:rPr lang="en-US" altLang="ko-Kore-KR" dirty="0"/>
              <a:t>WebSocket</a:t>
            </a:r>
            <a:r>
              <a:rPr lang="ko-Kore-KR" altLang="en-US" dirty="0"/>
              <a:t>을 통해</a:t>
            </a:r>
            <a:r>
              <a:rPr lang="en-US" altLang="ko-Kore-KR" dirty="0"/>
              <a:t> Client</a:t>
            </a:r>
            <a:r>
              <a:rPr lang="ko-Kore-KR" altLang="en-US" dirty="0"/>
              <a:t>인 </a:t>
            </a:r>
            <a:r>
              <a:rPr lang="en-US" altLang="ko-Kore-KR" dirty="0"/>
              <a:t>React </a:t>
            </a:r>
            <a:r>
              <a:rPr lang="ko-Kore-KR" altLang="en-US" dirty="0"/>
              <a:t>서버로 보냅니다</a:t>
            </a:r>
            <a:r>
              <a:rPr lang="en-US" altLang="ko-Kore-KR" dirty="0"/>
              <a:t>.</a:t>
            </a:r>
            <a:br>
              <a:rPr lang="en-US" altLang="ko-Kore-KR" dirty="0"/>
            </a:br>
            <a:endParaRPr lang="en-US" altLang="ko-Kore-KR" dirty="0"/>
          </a:p>
          <a:p>
            <a:endParaRPr lang="en-US" altLang="ko-Kore-KR" dirty="0"/>
          </a:p>
          <a:p>
            <a:endParaRPr lang="en-US" altLang="ko-Kore-KR" dirty="0"/>
          </a:p>
          <a:p>
            <a:endParaRPr lang="en-US" altLang="ko-Kore-KR"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4132694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This is the contents about our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We will introduce Background and Necessity, Objective and Overview first, and then tell about what work did we already completed and future plans.</a:t>
            </a:r>
            <a:endParaRPr lang="ko-KR" altLang="en-US" dirty="0"/>
          </a:p>
          <a:p>
            <a:endParaRPr lang="en-US" altLang="ko-KR" dirty="0"/>
          </a:p>
          <a:p>
            <a:r>
              <a:rPr lang="ko-KR" altLang="en-US" dirty="0"/>
              <a:t>발표 순서는 </a:t>
            </a:r>
            <a:r>
              <a:rPr lang="en-US" altLang="ko-KR" dirty="0"/>
              <a:t>Background</a:t>
            </a:r>
            <a:r>
              <a:rPr lang="ko-KR" altLang="en-US" dirty="0"/>
              <a:t>와 </a:t>
            </a:r>
            <a:r>
              <a:rPr lang="en-US" altLang="ko-KR" dirty="0"/>
              <a:t>Necessity, </a:t>
            </a:r>
            <a:r>
              <a:rPr lang="ko-KR" altLang="en-US" dirty="0"/>
              <a:t>그리고 </a:t>
            </a:r>
            <a:r>
              <a:rPr lang="en-US" altLang="ko-KR" dirty="0"/>
              <a:t>Objective</a:t>
            </a:r>
            <a:r>
              <a:rPr lang="ko-KR" altLang="en-US" dirty="0"/>
              <a:t>와 </a:t>
            </a:r>
            <a:r>
              <a:rPr lang="en-US" altLang="ko-KR" dirty="0"/>
              <a:t>Overview</a:t>
            </a:r>
            <a:r>
              <a:rPr lang="ko-KR" altLang="en-US" dirty="0" err="1"/>
              <a:t>를</a:t>
            </a:r>
            <a:r>
              <a:rPr lang="ko-KR" altLang="en-US" dirty="0"/>
              <a:t> 먼저 소개를 하고</a:t>
            </a:r>
            <a:r>
              <a:rPr lang="en-US" altLang="ko-KR" dirty="0"/>
              <a:t>, </a:t>
            </a:r>
            <a:r>
              <a:rPr lang="ko-KR" altLang="en-US" dirty="0"/>
              <a:t>수행 내용 및 향후 계획을 말씀드리겠습니다</a:t>
            </a:r>
            <a:r>
              <a:rPr lang="en-US" altLang="ko-KR" dirty="0"/>
              <a:t>.</a:t>
            </a:r>
          </a:p>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1028170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b="0" i="0" dirty="0">
                <a:solidFill>
                  <a:srgbClr val="E8EAED"/>
                </a:solidFill>
                <a:effectLst/>
                <a:latin typeface="Apple SD Gothic Neo" panose="02000300000000000000" pitchFamily="2" charset="-127"/>
                <a:ea typeface="Apple SD Gothic Neo" panose="02000300000000000000" pitchFamily="2" charset="-127"/>
              </a:rPr>
              <a:t>Now I’m going to tell one important feature that comes from </a:t>
            </a:r>
            <a:r>
              <a:rPr lang="en-US" altLang="ko-Kore-KR" b="0" i="0" dirty="0" err="1">
                <a:solidFill>
                  <a:srgbClr val="E8EAED"/>
                </a:solidFill>
                <a:effectLst/>
                <a:latin typeface="Apple SD Gothic Neo" panose="02000300000000000000" pitchFamily="2" charset="-127"/>
                <a:ea typeface="Apple SD Gothic Neo" panose="02000300000000000000" pitchFamily="2" charset="-127"/>
              </a:rPr>
              <a:t>node.js</a:t>
            </a:r>
            <a:r>
              <a:rPr lang="en-US" altLang="ko-Kore-KR" b="0" i="0" dirty="0">
                <a:solidFill>
                  <a:srgbClr val="E8EAED"/>
                </a:solidFill>
                <a:effectLst/>
                <a:latin typeface="Apple SD Gothic Neo" panose="02000300000000000000" pitchFamily="2" charset="-127"/>
                <a:ea typeface="Apple SD Gothic Neo" panose="02000300000000000000" pitchFamily="2" charset="-127"/>
              </a:rPr>
              <a:t> in pi2, the PM2.</a:t>
            </a:r>
            <a:endParaRPr lang="en" altLang="ko-Kore-KR" b="0" i="0" dirty="0">
              <a:solidFill>
                <a:srgbClr val="E8EAED"/>
              </a:solidFill>
              <a:effectLst/>
              <a:latin typeface="Apple SD Gothic Neo" panose="02000300000000000000" pitchFamily="2" charset="-127"/>
              <a:ea typeface="Apple SD Gothic Neo" panose="02000300000000000000" pitchFamily="2" charset="-127"/>
            </a:endParaRPr>
          </a:p>
          <a:p>
            <a:r>
              <a:rPr lang="en" altLang="ko-Kore-KR" b="0" i="0" dirty="0">
                <a:solidFill>
                  <a:srgbClr val="E8EAED"/>
                </a:solidFill>
                <a:effectLst/>
                <a:latin typeface="Apple SD Gothic Neo" panose="02000300000000000000" pitchFamily="2" charset="-127"/>
                <a:ea typeface="Apple SD Gothic Neo" panose="02000300000000000000" pitchFamily="2" charset="-127"/>
              </a:rPr>
              <a:t>PM2 allocates one program per thread and then manages the resources.</a:t>
            </a:r>
          </a:p>
          <a:p>
            <a:r>
              <a:rPr lang="en" altLang="ko-Kore-KR" b="0" i="0" dirty="0">
                <a:solidFill>
                  <a:srgbClr val="E8EAED"/>
                </a:solidFill>
                <a:effectLst/>
                <a:latin typeface="Apple SD Gothic Neo" panose="02000300000000000000" pitchFamily="2" charset="-127"/>
                <a:ea typeface="Apple SD Gothic Neo" panose="02000300000000000000" pitchFamily="2" charset="-127"/>
              </a:rPr>
              <a:t>If PM2 used on the Pi2, the system is allocated with Python, React, and Node.js. </a:t>
            </a:r>
          </a:p>
          <a:p>
            <a:r>
              <a:rPr lang="en-US" altLang="ko-Kore-KR" b="0" i="0" dirty="0">
                <a:solidFill>
                  <a:srgbClr val="E8EAED"/>
                </a:solidFill>
                <a:effectLst/>
                <a:latin typeface="Apple SD Gothic Neo" panose="02000300000000000000" pitchFamily="2" charset="-127"/>
                <a:ea typeface="Apple SD Gothic Neo" panose="02000300000000000000" pitchFamily="2" charset="-127"/>
              </a:rPr>
              <a:t>In summary of the LoRa communication part that we have done</a:t>
            </a:r>
            <a:r>
              <a:rPr lang="en" altLang="ko-Kore-KR" b="0" i="0" dirty="0">
                <a:solidFill>
                  <a:srgbClr val="E8EAED"/>
                </a:solidFill>
                <a:effectLst/>
                <a:latin typeface="Apple SD Gothic Neo" panose="02000300000000000000" pitchFamily="2" charset="-127"/>
                <a:ea typeface="Apple SD Gothic Neo" panose="02000300000000000000" pitchFamily="2" charset="-127"/>
              </a:rPr>
              <a:t>, the process of transmitting packets from Pi 1 to Pi2 is completed</a:t>
            </a:r>
          </a:p>
          <a:p>
            <a:r>
              <a:rPr lang="en" altLang="ko-Kore-KR" b="0" i="0" dirty="0">
                <a:solidFill>
                  <a:srgbClr val="E8EAED"/>
                </a:solidFill>
                <a:effectLst/>
                <a:latin typeface="Apple SD Gothic Neo" panose="02000300000000000000" pitchFamily="2" charset="-127"/>
                <a:ea typeface="Apple SD Gothic Neo" panose="02000300000000000000" pitchFamily="2" charset="-127"/>
              </a:rPr>
              <a:t>and also thread allocation using PM2 is finished.</a:t>
            </a:r>
            <a:endParaRPr lang="en-US" altLang="ko-Kore-KR" dirty="0"/>
          </a:p>
          <a:p>
            <a:endParaRPr lang="en-US" altLang="ko-Kore-KR" dirty="0"/>
          </a:p>
          <a:p>
            <a:r>
              <a:rPr lang="en-US" altLang="ko-Kore-KR" dirty="0"/>
              <a:t>Pi</a:t>
            </a:r>
            <a:r>
              <a:rPr lang="en-US" altLang="ko-KR" dirty="0"/>
              <a:t>2</a:t>
            </a:r>
            <a:r>
              <a:rPr lang="ko-Kore-KR" altLang="en-US" dirty="0"/>
              <a:t>안의 </a:t>
            </a:r>
            <a:r>
              <a:rPr lang="en-US" altLang="ko-Kore-KR" dirty="0"/>
              <a:t>Node.js</a:t>
            </a:r>
            <a:r>
              <a:rPr lang="ko-Kore-KR" altLang="en-US" dirty="0"/>
              <a:t>에는 한가지 중요한 기능을 사용하는데 바로 </a:t>
            </a:r>
            <a:r>
              <a:rPr lang="en-US" altLang="ko-Kore-KR" dirty="0"/>
              <a:t>PM2 </a:t>
            </a:r>
            <a:r>
              <a:rPr lang="ko-Kore-KR" altLang="en-US" dirty="0"/>
              <a:t>입니다</a:t>
            </a:r>
            <a:r>
              <a:rPr lang="en-US" altLang="ko-Kore-KR" dirty="0"/>
              <a:t>. </a:t>
            </a:r>
            <a:br>
              <a:rPr lang="en-US" altLang="ko-Kore-KR" dirty="0"/>
            </a:br>
            <a:r>
              <a:rPr lang="en-US" altLang="ko-Kore-KR" dirty="0"/>
              <a:t>PM2</a:t>
            </a:r>
            <a:r>
              <a:rPr lang="ko-Kore-KR" altLang="en-US" dirty="0"/>
              <a:t>는</a:t>
            </a:r>
            <a:r>
              <a:rPr lang="en-US" altLang="ko-Kore-KR" dirty="0"/>
              <a:t> </a:t>
            </a:r>
            <a:r>
              <a:rPr lang="ko-Kore-KR" altLang="en-US" dirty="0"/>
              <a:t>한 스레드당 하나의 프로그램을 할당시키게 만들어 준후 이에 대한 리소스 관리를 합니다</a:t>
            </a:r>
            <a:r>
              <a:rPr lang="en-US" altLang="ko-Kore-KR" dirty="0"/>
              <a:t>. Pi2</a:t>
            </a:r>
            <a:r>
              <a:rPr lang="ko-Kore-KR" altLang="en-US" dirty="0"/>
              <a:t>에 </a:t>
            </a:r>
            <a:r>
              <a:rPr lang="en-US" altLang="ko-Kore-KR" dirty="0"/>
              <a:t>PM2</a:t>
            </a:r>
            <a:r>
              <a:rPr lang="ko-Kore-KR" altLang="en-US" dirty="0"/>
              <a:t>를 사용하면</a:t>
            </a:r>
            <a:r>
              <a:rPr lang="en-US" altLang="ko-Kore-KR" dirty="0"/>
              <a:t>, Python, React, Node.js </a:t>
            </a:r>
            <a:r>
              <a:rPr lang="ko-Kore-KR" altLang="en-US" dirty="0"/>
              <a:t>로 시스템이 할당됩니다</a:t>
            </a:r>
            <a:r>
              <a:rPr lang="en-US" altLang="ko-Kore-KR" dirty="0"/>
              <a:t>.</a:t>
            </a:r>
          </a:p>
          <a:p>
            <a:endParaRPr lang="en-US" altLang="ko-Kore-KR" dirty="0"/>
          </a:p>
          <a:p>
            <a:r>
              <a:rPr lang="ko-Kore-KR" altLang="en-US" dirty="0"/>
              <a:t>현재까지 </a:t>
            </a:r>
            <a:r>
              <a:rPr lang="en-US" altLang="ko-Kore-KR" dirty="0"/>
              <a:t>Transmitter Pi1</a:t>
            </a:r>
            <a:r>
              <a:rPr lang="ko-Kore-KR" altLang="en-US" dirty="0"/>
              <a:t>에서 </a:t>
            </a:r>
            <a:r>
              <a:rPr lang="en-US" altLang="ko-Kore-KR" dirty="0"/>
              <a:t>Pi2</a:t>
            </a:r>
            <a:r>
              <a:rPr lang="ko-Kore-KR" altLang="en-US" dirty="0"/>
              <a:t>까지 패킷을 전송하는 과정과</a:t>
            </a:r>
            <a:endParaRPr lang="en-US" altLang="ko-Kore-KR" dirty="0"/>
          </a:p>
          <a:p>
            <a:r>
              <a:rPr lang="en-US" altLang="ko-Kore-KR" dirty="0"/>
              <a:t>PM2 </a:t>
            </a:r>
            <a:r>
              <a:rPr lang="ko-Kore-KR" altLang="en-US" dirty="0"/>
              <a:t>를 이용한 스레드 할당을 끝냈습니다</a:t>
            </a:r>
            <a:r>
              <a:rPr lang="en-US" altLang="ko-Kore-KR" dirty="0"/>
              <a:t>.</a:t>
            </a:r>
          </a:p>
          <a:p>
            <a:endParaRPr lang="en-US" altLang="ko-Kore-KR" dirty="0"/>
          </a:p>
          <a:p>
            <a:endParaRPr lang="en-US" altLang="ko-Kore-KR" dirty="0"/>
          </a:p>
          <a:p>
            <a:endParaRPr lang="en-US" altLang="ko-Kore-KR"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2058845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now on, I’m going to tell about our projects Future plan.</a:t>
            </a:r>
          </a:p>
          <a:p>
            <a:r>
              <a:rPr lang="en-US" altLang="ko-KR" dirty="0"/>
              <a:t>Lets start with the computer vision.</a:t>
            </a:r>
          </a:p>
          <a:p>
            <a:r>
              <a:rPr lang="en-US" altLang="ko-KR" dirty="0"/>
              <a:t>Until now, the sensitivity to light has been reduced through conversion of color spaces such as </a:t>
            </a:r>
            <a:r>
              <a:rPr lang="en-US" altLang="ko-KR" dirty="0" err="1"/>
              <a:t>YCbCr</a:t>
            </a:r>
            <a:r>
              <a:rPr lang="en-US" altLang="ko-KR" dirty="0"/>
              <a:t> and grayscale.</a:t>
            </a:r>
          </a:p>
          <a:p>
            <a:r>
              <a:rPr lang="en-US" altLang="ko-KR" dirty="0"/>
              <a:t>However, we have to deal with the shadow.</a:t>
            </a:r>
          </a:p>
          <a:p>
            <a:r>
              <a:rPr lang="en-US" altLang="ko-KR" dirty="0"/>
              <a:t>So, we found the water filling algorithm to solve this problem.</a:t>
            </a:r>
          </a:p>
          <a:p>
            <a:r>
              <a:rPr lang="en-US" altLang="ko-KR" dirty="0"/>
              <a:t>This algorithm conducted to remove the shadow in the digitalized document.</a:t>
            </a:r>
          </a:p>
          <a:p>
            <a:r>
              <a:rPr lang="en-US" altLang="ko-KR" dirty="0"/>
              <a:t>So we decided apply this algorithm.</a:t>
            </a:r>
            <a:endParaRPr lang="ko-KR" altLang="en-US" dirty="0"/>
          </a:p>
          <a:p>
            <a:endParaRPr lang="en-US" altLang="ko-KR" dirty="0"/>
          </a:p>
          <a:p>
            <a:r>
              <a:rPr lang="ko-KR" altLang="en-US" dirty="0"/>
              <a:t>지금까지 이미지를 촬영하면서 </a:t>
            </a:r>
            <a:r>
              <a:rPr lang="en-US" altLang="ko-KR" dirty="0" err="1"/>
              <a:t>YCbCr</a:t>
            </a:r>
            <a:r>
              <a:rPr lang="ko-KR" altLang="en-US" dirty="0"/>
              <a:t>이나 </a:t>
            </a:r>
            <a:r>
              <a:rPr lang="en-US" altLang="ko-KR" dirty="0"/>
              <a:t>grayscale </a:t>
            </a:r>
            <a:r>
              <a:rPr lang="ko-KR" altLang="en-US" dirty="0"/>
              <a:t>등 </a:t>
            </a:r>
            <a:r>
              <a:rPr lang="en-US" altLang="ko-KR" dirty="0"/>
              <a:t>color space</a:t>
            </a:r>
            <a:r>
              <a:rPr lang="ko-KR" altLang="en-US" dirty="0"/>
              <a:t>의 변환을 통해 빛에 대한 민감도는 줄였다</a:t>
            </a:r>
            <a:r>
              <a:rPr lang="en-US" altLang="ko-KR" dirty="0"/>
              <a:t>.</a:t>
            </a:r>
          </a:p>
          <a:p>
            <a:r>
              <a:rPr lang="ko-KR" altLang="en-US" dirty="0"/>
              <a:t>하지만</a:t>
            </a:r>
            <a:r>
              <a:rPr lang="en-US" altLang="ko-KR" dirty="0"/>
              <a:t>, </a:t>
            </a:r>
            <a:r>
              <a:rPr lang="ko-KR" altLang="en-US" dirty="0"/>
              <a:t>그림자로 가려진 부분에 대한 처리를 </a:t>
            </a:r>
            <a:r>
              <a:rPr lang="ko-KR" altLang="en-US" dirty="0" err="1"/>
              <a:t>해야한다</a:t>
            </a:r>
            <a:r>
              <a:rPr lang="en-US" altLang="ko-KR" dirty="0"/>
              <a:t>.</a:t>
            </a:r>
          </a:p>
          <a:p>
            <a:r>
              <a:rPr lang="ko-KR" altLang="en-US" dirty="0"/>
              <a:t>그래서</a:t>
            </a:r>
            <a:r>
              <a:rPr lang="en-US" altLang="ko-KR" dirty="0"/>
              <a:t>, </a:t>
            </a:r>
            <a:r>
              <a:rPr lang="ko-KR" altLang="en-US" dirty="0"/>
              <a:t>관련된</a:t>
            </a:r>
            <a:r>
              <a:rPr lang="en-US" altLang="ko-KR" dirty="0"/>
              <a:t> </a:t>
            </a:r>
            <a:r>
              <a:rPr lang="ko-KR" altLang="en-US" dirty="0"/>
              <a:t>논문을 </a:t>
            </a:r>
            <a:r>
              <a:rPr lang="en-US" altLang="ko-KR" dirty="0"/>
              <a:t>search</a:t>
            </a:r>
            <a:r>
              <a:rPr lang="ko-KR" altLang="en-US" dirty="0"/>
              <a:t>하면서 </a:t>
            </a:r>
            <a:r>
              <a:rPr lang="en-US" altLang="ko-KR" dirty="0"/>
              <a:t>water filling algorithm</a:t>
            </a:r>
            <a:r>
              <a:rPr lang="ko-KR" altLang="en-US" dirty="0"/>
              <a:t>을 발견했다</a:t>
            </a:r>
            <a:r>
              <a:rPr lang="en-US" altLang="ko-KR" dirty="0"/>
              <a:t>.</a:t>
            </a:r>
          </a:p>
          <a:p>
            <a:r>
              <a:rPr lang="en-US" altLang="ko-KR" dirty="0"/>
              <a:t>Digitalized document</a:t>
            </a:r>
            <a:r>
              <a:rPr lang="ko-KR" altLang="en-US" dirty="0"/>
              <a:t>에 그림자가 있는 것을 제거하도록 수행한 논문이고</a:t>
            </a:r>
            <a:r>
              <a:rPr lang="en-US" altLang="ko-KR" dirty="0"/>
              <a:t>, </a:t>
            </a:r>
            <a:r>
              <a:rPr lang="ko-KR" altLang="en-US" dirty="0"/>
              <a:t>이를 우리에게 적용해보기로 했다</a:t>
            </a:r>
            <a:r>
              <a:rPr lang="en-US" altLang="ko-KR" dirty="0"/>
              <a:t>.</a:t>
            </a: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4189237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a:rPr>
              <a:t>For the sound detection, we are planning to do several work for more accurate gun sound detection.</a:t>
            </a:r>
            <a:br>
              <a:rPr lang="en-US" altLang="ko-KR" dirty="0"/>
            </a:br>
            <a:r>
              <a:rPr lang="en-US" altLang="ko-KR" b="0" i="0" dirty="0">
                <a:solidFill>
                  <a:srgbClr val="000000"/>
                </a:solidFill>
                <a:effectLst/>
                <a:latin typeface="noto"/>
              </a:rPr>
              <a:t>First, we will get additional sound dataset.</a:t>
            </a:r>
          </a:p>
          <a:p>
            <a:r>
              <a:rPr lang="en-US" altLang="ko-KR" b="0" i="0" dirty="0">
                <a:solidFill>
                  <a:srgbClr val="000000"/>
                </a:solidFill>
                <a:effectLst/>
                <a:latin typeface="noto"/>
              </a:rPr>
              <a:t>Data will be collected from the gunshot audio forensics dataset, shooting range, and other projectiles.</a:t>
            </a:r>
            <a:br>
              <a:rPr lang="en-US" altLang="ko-KR" dirty="0"/>
            </a:br>
            <a:r>
              <a:rPr lang="en-US" altLang="ko-KR" b="0" i="0" dirty="0">
                <a:solidFill>
                  <a:srgbClr val="000000"/>
                </a:solidFill>
                <a:effectLst/>
                <a:latin typeface="noto"/>
              </a:rPr>
              <a:t>In addition, data augmentation will be conducted to prevent overfitting of the model.</a:t>
            </a:r>
            <a:br>
              <a:rPr lang="en-US" altLang="ko-KR" dirty="0"/>
            </a:br>
            <a:r>
              <a:rPr lang="en-US" altLang="ko-KR" b="0" i="0" dirty="0">
                <a:solidFill>
                  <a:srgbClr val="000000"/>
                </a:solidFill>
                <a:effectLst/>
                <a:latin typeface="noto"/>
              </a:rPr>
              <a:t>Finally, the model architecture will be improved while applying various </a:t>
            </a:r>
            <a:r>
              <a:rPr lang="en-US" altLang="ko-KR" dirty="0"/>
              <a:t>hyperparameter</a:t>
            </a:r>
            <a:r>
              <a:rPr lang="en-US" altLang="ko-KR" b="0" i="0" dirty="0">
                <a:solidFill>
                  <a:srgbClr val="000000"/>
                </a:solidFill>
                <a:effectLst/>
                <a:latin typeface="noto"/>
              </a:rPr>
              <a:t>.</a:t>
            </a:r>
            <a:endParaRPr lang="ko-KR" altLang="en-US" dirty="0"/>
          </a:p>
          <a:p>
            <a:endParaRPr lang="en-US" altLang="ko-KR" dirty="0"/>
          </a:p>
          <a:p>
            <a:r>
              <a:rPr lang="ko-KR" altLang="en-US" dirty="0"/>
              <a:t>더 정확한 </a:t>
            </a:r>
            <a:r>
              <a:rPr lang="en-US" altLang="ko-KR" dirty="0" err="1"/>
              <a:t>gunsound</a:t>
            </a:r>
            <a:r>
              <a:rPr lang="en-US" altLang="ko-KR" dirty="0"/>
              <a:t> detection</a:t>
            </a:r>
            <a:r>
              <a:rPr lang="ko-KR" altLang="en-US" dirty="0"/>
              <a:t>을 위해서 몇 가지 일을 할 계획이다</a:t>
            </a:r>
            <a:r>
              <a:rPr lang="en-US" altLang="ko-KR" dirty="0"/>
              <a:t>.</a:t>
            </a:r>
          </a:p>
          <a:p>
            <a:r>
              <a:rPr lang="ko-KR" altLang="en-US" dirty="0"/>
              <a:t>우선</a:t>
            </a:r>
            <a:r>
              <a:rPr lang="en-US" altLang="ko-KR" dirty="0"/>
              <a:t>, </a:t>
            </a:r>
            <a:r>
              <a:rPr lang="ko-KR" altLang="en-US" dirty="0"/>
              <a:t>소리 데이터셋을 조금 더 모을 것이다</a:t>
            </a:r>
            <a:r>
              <a:rPr lang="en-US" altLang="ko-KR" dirty="0"/>
              <a:t>. </a:t>
            </a:r>
          </a:p>
          <a:p>
            <a:pPr algn="l"/>
            <a:r>
              <a:rPr lang="ko-KR" altLang="en-US" b="0" i="0" dirty="0">
                <a:solidFill>
                  <a:srgbClr val="BDC1C6"/>
                </a:solidFill>
                <a:effectLst/>
                <a:latin typeface="Apple SD Gothic Neo" panose="02000300000000000000" pitchFamily="2" charset="-127"/>
                <a:ea typeface="Apple SD Gothic Neo" panose="02000300000000000000" pitchFamily="2" charset="-127"/>
              </a:rPr>
              <a:t>데이터는 총성 오디오 포렌식 데이터 세트</a:t>
            </a:r>
            <a:r>
              <a:rPr lang="en-US" altLang="ko-KR" b="0" i="0" dirty="0">
                <a:solidFill>
                  <a:srgbClr val="BDC1C6"/>
                </a:solidFill>
                <a:effectLst/>
                <a:latin typeface="Apple SD Gothic Neo" panose="02000300000000000000" pitchFamily="2" charset="-127"/>
                <a:ea typeface="Apple SD Gothic Neo" panose="02000300000000000000" pitchFamily="2" charset="-127"/>
              </a:rPr>
              <a:t>, </a:t>
            </a:r>
            <a:r>
              <a:rPr lang="ko-KR" altLang="en-US" b="0" i="0" dirty="0">
                <a:solidFill>
                  <a:srgbClr val="BDC1C6"/>
                </a:solidFill>
                <a:effectLst/>
                <a:latin typeface="Apple SD Gothic Neo" panose="02000300000000000000" pitchFamily="2" charset="-127"/>
                <a:ea typeface="Apple SD Gothic Neo" panose="02000300000000000000" pitchFamily="2" charset="-127"/>
              </a:rPr>
              <a:t>사격 범위 및 기타 발사체에서 수집됩니다</a:t>
            </a:r>
            <a:r>
              <a:rPr lang="en-US" altLang="ko-KR" b="0" i="0" dirty="0">
                <a:solidFill>
                  <a:srgbClr val="BDC1C6"/>
                </a:solidFill>
                <a:effectLst/>
                <a:latin typeface="Apple SD Gothic Neo" panose="02000300000000000000" pitchFamily="2" charset="-127"/>
                <a:ea typeface="Apple SD Gothic Neo" panose="02000300000000000000" pitchFamily="2" charset="-127"/>
              </a:rPr>
              <a:t>.</a:t>
            </a:r>
            <a:endParaRPr lang="ko-KR" altLang="en-US" b="0" i="0" dirty="0">
              <a:solidFill>
                <a:srgbClr val="BDC1C6"/>
              </a:solidFill>
              <a:effectLst/>
              <a:latin typeface="Apple SD Gothic Neo" panose="02000300000000000000" pitchFamily="2" charset="-127"/>
              <a:ea typeface="Apple SD Gothic Neo" panose="02000300000000000000" pitchFamily="2" charset="-127"/>
            </a:endParaRPr>
          </a:p>
          <a:p>
            <a:r>
              <a:rPr lang="ko-KR" altLang="en-US" dirty="0"/>
              <a:t>그리고</a:t>
            </a:r>
            <a:r>
              <a:rPr lang="en-US" altLang="ko-KR" dirty="0"/>
              <a:t>, model</a:t>
            </a:r>
            <a:r>
              <a:rPr lang="ko-KR" altLang="en-US" dirty="0"/>
              <a:t>의 </a:t>
            </a:r>
            <a:r>
              <a:rPr lang="en-US" altLang="ko-KR" dirty="0"/>
              <a:t>overfitting</a:t>
            </a:r>
            <a:r>
              <a:rPr lang="ko-KR" altLang="en-US" dirty="0"/>
              <a:t>을 막기 위해 </a:t>
            </a:r>
            <a:r>
              <a:rPr lang="en-US" altLang="ko-KR" dirty="0"/>
              <a:t>data augmentation</a:t>
            </a:r>
            <a:r>
              <a:rPr lang="ko-KR" altLang="en-US" dirty="0"/>
              <a:t>을 진행할 것이다</a:t>
            </a:r>
            <a:r>
              <a:rPr lang="en-US" altLang="ko-KR" dirty="0"/>
              <a:t>.</a:t>
            </a:r>
          </a:p>
          <a:p>
            <a:r>
              <a:rPr lang="ko-KR" altLang="en-US" dirty="0"/>
              <a:t>마지막으로</a:t>
            </a:r>
            <a:r>
              <a:rPr lang="en-US" altLang="ko-KR" dirty="0"/>
              <a:t>, </a:t>
            </a:r>
            <a:r>
              <a:rPr lang="ko-KR" altLang="en-US" dirty="0"/>
              <a:t>다양한 </a:t>
            </a:r>
            <a:r>
              <a:rPr lang="en-US" altLang="ko-KR" dirty="0" err="1"/>
              <a:t>hyperParameter</a:t>
            </a:r>
            <a:r>
              <a:rPr lang="ko-KR" altLang="en-US" dirty="0" err="1"/>
              <a:t>를</a:t>
            </a:r>
            <a:r>
              <a:rPr lang="ko-KR" altLang="en-US" dirty="0"/>
              <a:t> 적용하면서 </a:t>
            </a:r>
            <a:r>
              <a:rPr lang="en-US" altLang="ko-KR" dirty="0"/>
              <a:t>model</a:t>
            </a:r>
            <a:r>
              <a:rPr lang="ko-KR" altLang="en-US" dirty="0"/>
              <a:t> </a:t>
            </a:r>
            <a:r>
              <a:rPr lang="en-US" altLang="ko-KR" dirty="0"/>
              <a:t>architecture</a:t>
            </a:r>
            <a:r>
              <a:rPr lang="ko-KR" altLang="en-US" dirty="0" err="1"/>
              <a:t>를</a:t>
            </a:r>
            <a:r>
              <a:rPr lang="ko-KR" altLang="en-US" dirty="0"/>
              <a:t> 향상할 것이다</a:t>
            </a:r>
            <a:r>
              <a:rPr lang="en-US" altLang="ko-KR" dirty="0"/>
              <a:t>.</a:t>
            </a: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3177517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Next is the future plans of the network. </a:t>
            </a:r>
          </a:p>
          <a:p>
            <a:r>
              <a:rPr lang="en" altLang="ko-Kore-KR" dirty="0"/>
              <a:t>First of all, we will try to improve the speed of LoRa communication and prevent packet loss. </a:t>
            </a:r>
          </a:p>
          <a:p>
            <a:r>
              <a:rPr lang="en" altLang="ko-Kore-KR" dirty="0"/>
              <a:t>We will also test in different environments</a:t>
            </a:r>
            <a:r>
              <a:rPr lang="en-US" altLang="ko-Kore-KR" dirty="0"/>
              <a:t> and </a:t>
            </a:r>
            <a:r>
              <a:rPr lang="en" altLang="ko-Kore-KR" dirty="0"/>
              <a:t>also test with byte image packets.</a:t>
            </a:r>
          </a:p>
          <a:p>
            <a:r>
              <a:rPr lang="en" altLang="ko-Kore-KR" dirty="0"/>
              <a:t>We also plan to complete three additional network processes on the Pi2 Receiver.</a:t>
            </a:r>
          </a:p>
          <a:p>
            <a:r>
              <a:rPr lang="en" altLang="ko-Kore-KR" dirty="0"/>
              <a:t>First, we are going to create a process that manages multiple threads allocated to PM2.</a:t>
            </a:r>
          </a:p>
          <a:p>
            <a:r>
              <a:rPr lang="en" altLang="ko-Kore-KR" dirty="0"/>
              <a:t>Second, use </a:t>
            </a:r>
            <a:r>
              <a:rPr lang="en" altLang="ko-Kore-KR" dirty="0" err="1"/>
              <a:t>Multer</a:t>
            </a:r>
            <a:r>
              <a:rPr lang="en" altLang="ko-Kore-KR" dirty="0"/>
              <a:t> in Node JS to process byte images and </a:t>
            </a:r>
            <a:r>
              <a:rPr lang="en" altLang="ko-Kore-KR" b="0" i="0" dirty="0">
                <a:solidFill>
                  <a:srgbClr val="E8EAED"/>
                </a:solidFill>
                <a:effectLst/>
                <a:latin typeface="Apple SD Gothic Neo" panose="02000300000000000000" pitchFamily="2" charset="-127"/>
                <a:ea typeface="Apple SD Gothic Neo" panose="02000300000000000000" pitchFamily="2" charset="-127"/>
              </a:rPr>
              <a:t>finally, we will enable HTTP communication between the </a:t>
            </a:r>
            <a:r>
              <a:rPr lang="en" altLang="ko-Kore-KR" b="0" i="0" dirty="0" err="1">
                <a:solidFill>
                  <a:srgbClr val="E8EAED"/>
                </a:solidFill>
                <a:effectLst/>
                <a:latin typeface="Apple SD Gothic Neo" panose="02000300000000000000" pitchFamily="2" charset="-127"/>
                <a:ea typeface="Apple SD Gothic Neo" panose="02000300000000000000" pitchFamily="2" charset="-127"/>
              </a:rPr>
              <a:t>Node.Js</a:t>
            </a:r>
            <a:r>
              <a:rPr lang="en" altLang="ko-Kore-KR" b="0" i="0" dirty="0">
                <a:solidFill>
                  <a:srgbClr val="E8EAED"/>
                </a:solidFill>
                <a:effectLst/>
                <a:latin typeface="Apple SD Gothic Neo" panose="02000300000000000000" pitchFamily="2" charset="-127"/>
                <a:ea typeface="Apple SD Gothic Neo" panose="02000300000000000000" pitchFamily="2" charset="-127"/>
              </a:rPr>
              <a:t> server and the React server.</a:t>
            </a:r>
            <a:endParaRPr lang="en" altLang="ko-Kore-KR" dirty="0"/>
          </a:p>
          <a:p>
            <a:endParaRPr kumimoji="1" lang="en" altLang="ko-Kore-KR" dirty="0"/>
          </a:p>
          <a:p>
            <a:r>
              <a:rPr kumimoji="1" lang="ko-Kore-KR" altLang="en-US" dirty="0"/>
              <a:t>다음으로는 네트워크의 추후 계획 입니다</a:t>
            </a:r>
            <a:r>
              <a:rPr kumimoji="1" lang="en-US" altLang="ko-Kore-KR" dirty="0"/>
              <a:t>.</a:t>
            </a:r>
          </a:p>
          <a:p>
            <a:r>
              <a:rPr kumimoji="1" lang="ko-Kore-KR" altLang="en-US" dirty="0"/>
              <a:t>우선적으로 로라 통신의 속도 향상과 패킷 손실을 방지 하기 위해 노력할것입니다</a:t>
            </a:r>
            <a:r>
              <a:rPr kumimoji="1" lang="en-US" altLang="ko-Kore-K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ko-Kore-KR" altLang="en-US" dirty="0"/>
              <a:t>또한 다른 환경에서 테스트를 진행할 것이고</a:t>
            </a:r>
            <a:r>
              <a:rPr kumimoji="1" lang="en-US" altLang="ko-Kore-K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ko-Kore-KR" altLang="en-US" dirty="0"/>
              <a:t>바이트 이미지</a:t>
            </a:r>
            <a:r>
              <a:rPr kumimoji="1" lang="en-US" altLang="ko-Kore-KR" dirty="0"/>
              <a:t> </a:t>
            </a:r>
            <a:r>
              <a:rPr kumimoji="1" lang="ko-Kore-KR" altLang="en-US" dirty="0"/>
              <a:t>패킷으로도 테스트를 진행 할 것입니다</a:t>
            </a:r>
            <a:r>
              <a:rPr kumimoji="1" lang="en-US" altLang="ko-Kore-KR" dirty="0"/>
              <a:t>.</a:t>
            </a:r>
          </a:p>
          <a:p>
            <a:r>
              <a:rPr kumimoji="1" lang="ko-Kore-KR" altLang="en-US" dirty="0"/>
              <a:t>또한 </a:t>
            </a:r>
            <a:r>
              <a:rPr kumimoji="1" lang="en-US" altLang="ko-Kore-KR" dirty="0"/>
              <a:t>Pi2 Receiver</a:t>
            </a:r>
            <a:r>
              <a:rPr kumimoji="1" lang="ko-Kore-KR" altLang="en-US" dirty="0"/>
              <a:t>에서의 세가지 네트워크 프로세스를 추가적으로 완료시킬 계획입니다</a:t>
            </a:r>
            <a:r>
              <a:rPr kumimoji="1" lang="en-US" altLang="ko-Kore-KR" dirty="0"/>
              <a:t>.</a:t>
            </a:r>
          </a:p>
          <a:p>
            <a:endParaRPr kumimoji="1" lang="en-US" altLang="ko-Kore-KR" dirty="0"/>
          </a:p>
          <a:p>
            <a:r>
              <a:rPr kumimoji="1" lang="ko-Kore-KR" altLang="en-US" dirty="0"/>
              <a:t>첫번째</a:t>
            </a:r>
            <a:r>
              <a:rPr kumimoji="1" lang="en-US" altLang="ko-Kore-KR" dirty="0"/>
              <a:t>,</a:t>
            </a:r>
            <a:r>
              <a:rPr kumimoji="1" lang="ko-Kore-KR" altLang="en-US" dirty="0"/>
              <a:t> </a:t>
            </a:r>
            <a:r>
              <a:rPr kumimoji="1" lang="en-US" altLang="ko-Kore-KR" dirty="0"/>
              <a:t>PM2</a:t>
            </a:r>
            <a:r>
              <a:rPr kumimoji="1" lang="ko-Kore-KR" altLang="en-US" dirty="0"/>
              <a:t>로 할당된 여러개의 스레드를 관리하는 프로세스를 만들 예정입니다</a:t>
            </a:r>
            <a:r>
              <a:rPr kumimoji="1" lang="en-US" altLang="ko-Kore-KR" dirty="0"/>
              <a:t>.</a:t>
            </a:r>
          </a:p>
          <a:p>
            <a:r>
              <a:rPr kumimoji="1" lang="ko-Kore-KR" altLang="en-US" dirty="0"/>
              <a:t>두번째로는 </a:t>
            </a:r>
            <a:r>
              <a:rPr kumimoji="1" lang="en-US" altLang="ko-Kore-KR" dirty="0"/>
              <a:t>Node JS</a:t>
            </a:r>
            <a:r>
              <a:rPr kumimoji="1" lang="ko-Kore-KR" altLang="en-US" dirty="0"/>
              <a:t>에서</a:t>
            </a:r>
            <a:r>
              <a:rPr kumimoji="1" lang="en-US" altLang="ko-Kore-KR" dirty="0"/>
              <a:t> </a:t>
            </a:r>
            <a:r>
              <a:rPr kumimoji="1" lang="en-US" altLang="ko-Kore-KR" dirty="0" err="1"/>
              <a:t>Multer</a:t>
            </a:r>
            <a:r>
              <a:rPr kumimoji="1" lang="ko-Kore-KR" altLang="en-US" dirty="0"/>
              <a:t>를 사용하여 바이트 이미지를 가공하고</a:t>
            </a:r>
            <a:endParaRPr kumimoji="1" lang="en-US" altLang="ko-Kore-KR" dirty="0"/>
          </a:p>
          <a:p>
            <a:r>
              <a:rPr kumimoji="1" lang="ko-Kore-KR" altLang="en-US" dirty="0"/>
              <a:t>마지막으로 </a:t>
            </a:r>
            <a:r>
              <a:rPr kumimoji="1" lang="en-US" altLang="ko-Kore-KR" dirty="0" err="1"/>
              <a:t>Node.Js</a:t>
            </a:r>
            <a:r>
              <a:rPr kumimoji="1" lang="en-US" altLang="ko-Kore-KR" dirty="0"/>
              <a:t> </a:t>
            </a:r>
            <a:r>
              <a:rPr kumimoji="1" lang="ko-Kore-KR" altLang="en-US" dirty="0"/>
              <a:t>서버와 </a:t>
            </a:r>
            <a:r>
              <a:rPr kumimoji="1" lang="en-US" altLang="ko-Kore-KR" dirty="0"/>
              <a:t>React </a:t>
            </a:r>
            <a:r>
              <a:rPr kumimoji="1" lang="ko-Kore-KR" altLang="en-US" dirty="0"/>
              <a:t>서버간의 </a:t>
            </a:r>
            <a:r>
              <a:rPr kumimoji="1" lang="en-US" altLang="ko-Kore-KR" dirty="0"/>
              <a:t>HTTP </a:t>
            </a:r>
            <a:r>
              <a:rPr kumimoji="1" lang="ko-Kore-KR" altLang="en-US" dirty="0"/>
              <a:t>통신을 활성화 시킬 에정입니다</a:t>
            </a:r>
            <a:r>
              <a:rPr kumimoji="1" lang="en-US" altLang="ko-Kore-KR" dirty="0"/>
              <a:t>.</a:t>
            </a:r>
          </a:p>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597282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Next, we will explain the future </a:t>
            </a:r>
            <a:r>
              <a:rPr lang="en-US" altLang="ko-Kore-KR" dirty="0"/>
              <a:t>plans </a:t>
            </a:r>
            <a:r>
              <a:rPr lang="en" altLang="ko-Kore-KR" dirty="0"/>
              <a:t>of the Web Application that the Shooter should see. </a:t>
            </a:r>
          </a:p>
          <a:p>
            <a:r>
              <a:rPr lang="en" altLang="ko-Kore-KR" dirty="0"/>
              <a:t>First</a:t>
            </a:r>
            <a:r>
              <a:rPr lang="en-US" altLang="ko-KR" dirty="0"/>
              <a:t>,</a:t>
            </a:r>
            <a:r>
              <a:rPr lang="en" altLang="ko-Kore-KR" dirty="0"/>
              <a:t> we need to visualize the target image taken from LoRa communication.</a:t>
            </a:r>
          </a:p>
          <a:p>
            <a:r>
              <a:rPr lang="en" altLang="ko-Kore-KR" b="0" i="0" dirty="0">
                <a:solidFill>
                  <a:srgbClr val="E8EAED"/>
                </a:solidFill>
                <a:effectLst/>
                <a:latin typeface="Apple SD Gothic Neo" panose="02000300000000000000" pitchFamily="2" charset="-127"/>
                <a:ea typeface="Apple SD Gothic Neo" panose="02000300000000000000" pitchFamily="2" charset="-127"/>
              </a:rPr>
              <a:t>Also, visualize the bullet marks in the target image.</a:t>
            </a:r>
          </a:p>
          <a:p>
            <a:r>
              <a:rPr lang="en" altLang="ko-Kore-KR" dirty="0"/>
              <a:t>And lastly, we plan to add various functions for shooter convenience. </a:t>
            </a:r>
          </a:p>
          <a:p>
            <a:r>
              <a:rPr lang="en" altLang="ko-Kore-KR" dirty="0"/>
              <a:t>As a function, include showing previous shooting records and</a:t>
            </a:r>
          </a:p>
          <a:p>
            <a:r>
              <a:rPr lang="en" altLang="ko-Kore-KR" dirty="0"/>
              <a:t>calculate measure of impact force.</a:t>
            </a:r>
          </a:p>
          <a:p>
            <a:endParaRPr lang="en" altLang="ko-Kore-KR" dirty="0"/>
          </a:p>
          <a:p>
            <a:r>
              <a:rPr lang="en" altLang="ko-Kore-KR" b="0" i="0" dirty="0">
                <a:solidFill>
                  <a:srgbClr val="E8EAED"/>
                </a:solidFill>
                <a:effectLst/>
                <a:latin typeface="Apple SD Gothic Neo" panose="02000300000000000000" pitchFamily="2" charset="-127"/>
                <a:ea typeface="Apple SD Gothic Neo" panose="02000300000000000000" pitchFamily="2" charset="-127"/>
              </a:rPr>
              <a:t>We will continue to think about the features that shooters need to improve their shooting skills.</a:t>
            </a:r>
            <a:endParaRPr kumimoji="1" lang="en-US" altLang="ko-Kore-KR" dirty="0"/>
          </a:p>
          <a:p>
            <a:endParaRPr kumimoji="1" lang="en-US" altLang="ko-Kore-KR" dirty="0"/>
          </a:p>
          <a:p>
            <a:endParaRPr kumimoji="1" lang="en-US" altLang="ko-Kore-KR" dirty="0"/>
          </a:p>
          <a:p>
            <a:r>
              <a:rPr kumimoji="1" lang="ko-Kore-KR" altLang="en-US" dirty="0"/>
              <a:t>다음으로는 </a:t>
            </a:r>
            <a:r>
              <a:rPr kumimoji="1" lang="en-US" altLang="ko-Kore-KR" dirty="0"/>
              <a:t>Shooter</a:t>
            </a:r>
            <a:r>
              <a:rPr kumimoji="1" lang="ko-Kore-KR" altLang="en-US" dirty="0"/>
              <a:t>가 봐야하는 </a:t>
            </a:r>
            <a:r>
              <a:rPr kumimoji="1" lang="en-US" altLang="ko-Kore-KR" dirty="0"/>
              <a:t>Web Application</a:t>
            </a:r>
            <a:r>
              <a:rPr kumimoji="1" lang="ko-Kore-KR" altLang="en-US" dirty="0"/>
              <a:t>의 향후 방향성을 설명드리겠습니다</a:t>
            </a:r>
            <a:r>
              <a:rPr kumimoji="1" lang="en-US" altLang="ko-Kore-KR" dirty="0"/>
              <a:t>.</a:t>
            </a:r>
          </a:p>
          <a:p>
            <a:r>
              <a:rPr kumimoji="1" lang="ko-Kore-KR" altLang="en-US" dirty="0"/>
              <a:t>우선 로라 통신에서 가져온 타깃 이미지를 시각화 해야합니다</a:t>
            </a:r>
            <a:r>
              <a:rPr kumimoji="1" lang="en-US" altLang="ko-Kore-KR" dirty="0"/>
              <a:t>.</a:t>
            </a:r>
          </a:p>
          <a:p>
            <a:r>
              <a:rPr kumimoji="1" lang="ko-Kore-KR" altLang="en-US" dirty="0"/>
              <a:t>또한 </a:t>
            </a:r>
            <a:r>
              <a:rPr kumimoji="1" lang="en-US" altLang="ko-Kore-KR" dirty="0"/>
              <a:t>Target image</a:t>
            </a:r>
            <a:r>
              <a:rPr kumimoji="1" lang="ko-Kore-KR" altLang="en-US" dirty="0"/>
              <a:t>에서 탄흔을 시각화 하고</a:t>
            </a:r>
            <a:endParaRPr kumimoji="1" lang="en-US" altLang="ko-Kore-KR" dirty="0"/>
          </a:p>
          <a:p>
            <a:r>
              <a:rPr kumimoji="1" lang="ko-Kore-KR" altLang="en-US" dirty="0"/>
              <a:t>마지막으로 </a:t>
            </a:r>
            <a:r>
              <a:rPr kumimoji="1" lang="en-US" altLang="ko-Kore-KR" dirty="0"/>
              <a:t>shooter</a:t>
            </a:r>
            <a:r>
              <a:rPr kumimoji="1" lang="ko-Kore-KR" altLang="en-US" dirty="0"/>
              <a:t>의 편리성을 위한 여러 기능들을 넣을 예정입니다</a:t>
            </a:r>
            <a:r>
              <a:rPr kumimoji="1" lang="en-US" altLang="ko-Kore-KR" dirty="0"/>
              <a:t>.</a:t>
            </a:r>
          </a:p>
          <a:p>
            <a:r>
              <a:rPr kumimoji="1" lang="ko-Kore-KR" altLang="en-US" dirty="0"/>
              <a:t>기능으로는 이전</a:t>
            </a:r>
            <a:r>
              <a:rPr kumimoji="1" lang="en-US" altLang="ko-Kore-KR" dirty="0"/>
              <a:t> </a:t>
            </a:r>
            <a:r>
              <a:rPr kumimoji="1" lang="ko-Kore-KR" altLang="en-US" dirty="0"/>
              <a:t>사격 기록들을 보여주는 것과 사격 그룹 사이즈의 측정입니다</a:t>
            </a:r>
            <a:r>
              <a:rPr kumimoji="1" lang="en-US" altLang="ko-Kore-KR" dirty="0"/>
              <a:t>.</a:t>
            </a:r>
          </a:p>
          <a:p>
            <a:endParaRPr kumimoji="1" lang="en-US" altLang="ko-Kore-KR" dirty="0"/>
          </a:p>
          <a:p>
            <a:r>
              <a:rPr kumimoji="1" lang="ko-Kore-KR" altLang="en-US" dirty="0"/>
              <a:t>사격자들이 사격 실력을 높이기 위해 필요한 기능들을 지속적으로 생각할 것입니다</a:t>
            </a:r>
            <a:r>
              <a:rPr kumimoji="1" lang="en-US" altLang="ko-Kore-KR" dirty="0"/>
              <a:t>.</a:t>
            </a: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1657356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2212296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512795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 altLang="ko-Kore-KR" dirty="0"/>
            </a:br>
            <a:r>
              <a:rPr lang="en" altLang="ko-Kore-KR" b="0" i="0" dirty="0">
                <a:solidFill>
                  <a:srgbClr val="E8EAED"/>
                </a:solidFill>
                <a:effectLst/>
                <a:latin typeface="Apple SD Gothic Neo" panose="02000300000000000000" pitchFamily="2" charset="-127"/>
                <a:ea typeface="Apple SD Gothic Neo" panose="02000300000000000000" pitchFamily="2" charset="-127"/>
              </a:rPr>
              <a:t>Before the main content, let's briefly introduce our team members and their roles. </a:t>
            </a:r>
          </a:p>
          <a:p>
            <a:r>
              <a:rPr lang="en" altLang="ko-Kore-KR" b="0" i="0" dirty="0">
                <a:solidFill>
                  <a:srgbClr val="E8EAED"/>
                </a:solidFill>
                <a:effectLst/>
                <a:latin typeface="Apple SD Gothic Neo" panose="02000300000000000000" pitchFamily="2" charset="-127"/>
                <a:ea typeface="Apple SD Gothic Neo" panose="02000300000000000000" pitchFamily="2" charset="-127"/>
              </a:rPr>
              <a:t>I’m the  PM &amp; Application </a:t>
            </a:r>
            <a:r>
              <a:rPr lang="en" altLang="ko-Kore-KR" b="0" i="0" dirty="0" err="1">
                <a:solidFill>
                  <a:srgbClr val="E8EAED"/>
                </a:solidFill>
                <a:effectLst/>
                <a:latin typeface="Apple SD Gothic Neo" panose="02000300000000000000" pitchFamily="2" charset="-127"/>
                <a:ea typeface="Apple SD Gothic Neo" panose="02000300000000000000" pitchFamily="2" charset="-127"/>
              </a:rPr>
              <a:t>developinvg</a:t>
            </a:r>
            <a:r>
              <a:rPr lang="en" altLang="ko-Kore-KR" b="0" i="0" dirty="0">
                <a:solidFill>
                  <a:srgbClr val="E8EAED"/>
                </a:solidFill>
                <a:effectLst/>
                <a:latin typeface="Apple SD Gothic Neo" panose="02000300000000000000" pitchFamily="2" charset="-127"/>
                <a:ea typeface="Apple SD Gothic Neo" panose="02000300000000000000" pitchFamily="2" charset="-127"/>
              </a:rPr>
              <a:t> </a:t>
            </a:r>
            <a:r>
              <a:rPr lang="en-US" altLang="ko-Kore-KR" b="0" i="0" dirty="0">
                <a:solidFill>
                  <a:srgbClr val="E8EAED"/>
                </a:solidFill>
                <a:effectLst/>
                <a:latin typeface="Apple SD Gothic Neo" panose="02000300000000000000" pitchFamily="2" charset="-127"/>
                <a:ea typeface="Apple SD Gothic Neo" panose="02000300000000000000" pitchFamily="2" charset="-127"/>
              </a:rPr>
              <a:t>part.</a:t>
            </a:r>
            <a:endParaRPr lang="en" altLang="ko-Kore-KR" b="0" i="0" dirty="0">
              <a:solidFill>
                <a:srgbClr val="E8EAED"/>
              </a:solidFill>
              <a:effectLst/>
              <a:latin typeface="Apple SD Gothic Neo" panose="02000300000000000000" pitchFamily="2" charset="-127"/>
              <a:ea typeface="Apple SD Gothic Neo" panose="02000300000000000000" pitchFamily="2" charset="-127"/>
            </a:endParaRPr>
          </a:p>
          <a:p>
            <a:r>
              <a:rPr lang="en" altLang="ko-Kore-KR" b="0" i="0" dirty="0" err="1">
                <a:solidFill>
                  <a:srgbClr val="E8EAED"/>
                </a:solidFill>
                <a:effectLst/>
                <a:latin typeface="Apple SD Gothic Neo" panose="02000300000000000000" pitchFamily="2" charset="-127"/>
                <a:ea typeface="Apple SD Gothic Neo" panose="02000300000000000000" pitchFamily="2" charset="-127"/>
              </a:rPr>
              <a:t>Hansu</a:t>
            </a:r>
            <a:r>
              <a:rPr lang="en" altLang="ko-Kore-KR" b="0" i="0" dirty="0">
                <a:solidFill>
                  <a:srgbClr val="E8EAED"/>
                </a:solidFill>
                <a:effectLst/>
                <a:latin typeface="Apple SD Gothic Neo" panose="02000300000000000000" pitchFamily="2" charset="-127"/>
                <a:ea typeface="Apple SD Gothic Neo" panose="02000300000000000000" pitchFamily="2" charset="-127"/>
              </a:rPr>
              <a:t> is IoT .</a:t>
            </a:r>
          </a:p>
          <a:p>
            <a:r>
              <a:rPr lang="en" altLang="ko-Kore-KR" b="0" i="0" dirty="0" err="1">
                <a:solidFill>
                  <a:srgbClr val="E8EAED"/>
                </a:solidFill>
                <a:effectLst/>
                <a:latin typeface="Apple SD Gothic Neo" panose="02000300000000000000" pitchFamily="2" charset="-127"/>
                <a:ea typeface="Apple SD Gothic Neo" panose="02000300000000000000" pitchFamily="2" charset="-127"/>
              </a:rPr>
              <a:t>Minjae</a:t>
            </a:r>
            <a:r>
              <a:rPr lang="en" altLang="ko-Kore-KR" b="0" i="0" dirty="0">
                <a:solidFill>
                  <a:srgbClr val="E8EAED"/>
                </a:solidFill>
                <a:effectLst/>
                <a:latin typeface="Apple SD Gothic Neo" panose="02000300000000000000" pitchFamily="2" charset="-127"/>
                <a:ea typeface="Apple SD Gothic Neo" panose="02000300000000000000" pitchFamily="2" charset="-127"/>
              </a:rPr>
              <a:t> &amp; </a:t>
            </a:r>
            <a:r>
              <a:rPr lang="en" altLang="ko-Kore-KR" b="0" i="0" dirty="0" err="1">
                <a:solidFill>
                  <a:srgbClr val="E8EAED"/>
                </a:solidFill>
                <a:effectLst/>
                <a:latin typeface="Apple SD Gothic Neo" panose="02000300000000000000" pitchFamily="2" charset="-127"/>
                <a:ea typeface="Apple SD Gothic Neo" panose="02000300000000000000" pitchFamily="2" charset="-127"/>
              </a:rPr>
              <a:t>Woojin</a:t>
            </a:r>
            <a:r>
              <a:rPr lang="en" altLang="ko-Kore-KR" b="0" i="0" dirty="0">
                <a:solidFill>
                  <a:srgbClr val="E8EAED"/>
                </a:solidFill>
                <a:effectLst/>
                <a:latin typeface="Apple SD Gothic Neo" panose="02000300000000000000" pitchFamily="2" charset="-127"/>
                <a:ea typeface="Apple SD Gothic Neo" panose="02000300000000000000" pitchFamily="2" charset="-127"/>
              </a:rPr>
              <a:t> are CV &amp; A</a:t>
            </a:r>
            <a:r>
              <a:rPr lang="en-US" altLang="ko-KR" b="0" i="0" dirty="0">
                <a:solidFill>
                  <a:srgbClr val="E8EAED"/>
                </a:solidFill>
                <a:effectLst/>
                <a:latin typeface="Apple SD Gothic Neo" panose="02000300000000000000" pitchFamily="2" charset="-127"/>
                <a:ea typeface="Apple SD Gothic Neo" panose="02000300000000000000" pitchFamily="2" charset="-127"/>
              </a:rPr>
              <a:t>.</a:t>
            </a:r>
          </a:p>
          <a:p>
            <a:r>
              <a:rPr lang="en" altLang="ko-Kore-KR" b="0" i="0" dirty="0">
                <a:solidFill>
                  <a:srgbClr val="E8EAED"/>
                </a:solidFill>
                <a:effectLst/>
                <a:latin typeface="Apple SD Gothic Neo" panose="02000300000000000000" pitchFamily="2" charset="-127"/>
                <a:ea typeface="Apple SD Gothic Neo" panose="02000300000000000000" pitchFamily="2" charset="-127"/>
              </a:rPr>
              <a:t>I </a:t>
            </a:r>
            <a:r>
              <a:rPr lang="en" altLang="ko-Kore-KR" b="0" i="0" dirty="0" err="1">
                <a:solidFill>
                  <a:srgbClr val="E8EAED"/>
                </a:solidFill>
                <a:effectLst/>
                <a:latin typeface="Apple SD Gothic Neo" panose="02000300000000000000" pitchFamily="2" charset="-127"/>
                <a:ea typeface="Apple SD Gothic Neo" panose="02000300000000000000" pitchFamily="2" charset="-127"/>
              </a:rPr>
              <a:t>Jeongwoon</a:t>
            </a:r>
            <a:r>
              <a:rPr lang="en" altLang="ko-Kore-KR" b="0" i="0" dirty="0">
                <a:solidFill>
                  <a:srgbClr val="E8EAED"/>
                </a:solidFill>
                <a:effectLst/>
                <a:latin typeface="Apple SD Gothic Neo" panose="02000300000000000000" pitchFamily="2" charset="-127"/>
                <a:ea typeface="Apple SD Gothic Neo" panose="02000300000000000000" pitchFamily="2" charset="-127"/>
              </a:rPr>
              <a:t> is Networking.</a:t>
            </a:r>
          </a:p>
          <a:p>
            <a:r>
              <a:rPr lang="en" altLang="ko-Kore-KR" b="0" i="0" dirty="0">
                <a:solidFill>
                  <a:srgbClr val="E8EAED"/>
                </a:solidFill>
                <a:effectLst/>
                <a:latin typeface="Apple SD Gothic Neo" panose="02000300000000000000" pitchFamily="2" charset="-127"/>
                <a:ea typeface="Apple SD Gothic Neo" panose="02000300000000000000" pitchFamily="2" charset="-127"/>
              </a:rPr>
              <a:t>Lastly, Sophia &amp; Ethan took Research &amp; Networking part</a:t>
            </a:r>
            <a:endParaRPr lang="en-US" altLang="ko-Kore-KR" b="0" i="0" dirty="0">
              <a:solidFill>
                <a:srgbClr val="E8EAED"/>
              </a:solidFill>
              <a:effectLst/>
              <a:latin typeface="Apple SD Gothic Neo" panose="02000300000000000000" pitchFamily="2" charset="-127"/>
              <a:ea typeface="Apple SD Gothic Neo" panose="02000300000000000000" pitchFamily="2" charset="-127"/>
            </a:endParaRPr>
          </a:p>
          <a:p>
            <a:endParaRPr lang="en-US" altLang="ko-Kore-KR" b="0" i="0" dirty="0">
              <a:solidFill>
                <a:srgbClr val="E8EAED"/>
              </a:solidFill>
              <a:effectLst/>
              <a:latin typeface="Apple SD Gothic Neo" panose="02000300000000000000" pitchFamily="2" charset="-127"/>
              <a:ea typeface="Apple SD Gothic Neo" panose="02000300000000000000" pitchFamily="2" charset="-127"/>
            </a:endParaRPr>
          </a:p>
          <a:p>
            <a:r>
              <a:rPr lang="ko-KR" altLang="en-US" dirty="0"/>
              <a:t>메인 컨텐츠를 들어가기 전에 저희 팀 멤버와 역할을 간단히 소개하겠습니다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err="1"/>
              <a:t>Donghyeon</a:t>
            </a:r>
            <a:r>
              <a:rPr lang="ko-KR" altLang="en-US" dirty="0"/>
              <a:t>은 </a:t>
            </a:r>
            <a:r>
              <a:rPr lang="en-US" altLang="ko-KR" sz="1200" dirty="0"/>
              <a:t>PM &amp; Application developing</a:t>
            </a:r>
          </a:p>
          <a:p>
            <a:r>
              <a:rPr lang="en-US" altLang="ko-KR" dirty="0" err="1"/>
              <a:t>Hansu</a:t>
            </a:r>
            <a:r>
              <a:rPr lang="ko-KR" altLang="en-US" dirty="0"/>
              <a:t>는 </a:t>
            </a:r>
            <a:r>
              <a:rPr lang="en-US" altLang="ko-KR" dirty="0"/>
              <a:t>IoT</a:t>
            </a:r>
          </a:p>
          <a:p>
            <a:r>
              <a:rPr lang="en-US" altLang="ko-KR" dirty="0" err="1"/>
              <a:t>Minjae</a:t>
            </a:r>
            <a:r>
              <a:rPr lang="en-US" altLang="ko-KR" dirty="0"/>
              <a:t> &amp; </a:t>
            </a:r>
            <a:r>
              <a:rPr lang="en-US" altLang="ko-KR" dirty="0" err="1"/>
              <a:t>Woojin</a:t>
            </a:r>
            <a:r>
              <a:rPr lang="ko-KR" altLang="en-US" dirty="0"/>
              <a:t>은 </a:t>
            </a:r>
            <a:r>
              <a:rPr lang="en-US" altLang="ko-KR" dirty="0"/>
              <a:t>CV &amp; AI</a:t>
            </a:r>
          </a:p>
          <a:p>
            <a:r>
              <a:rPr lang="en-US" altLang="ko-KR" dirty="0" err="1"/>
              <a:t>Jeongwoon</a:t>
            </a:r>
            <a:r>
              <a:rPr lang="ko-KR" altLang="en-US" dirty="0"/>
              <a:t>은 </a:t>
            </a:r>
            <a:r>
              <a:rPr lang="en-US" altLang="ko-KR" dirty="0"/>
              <a:t>Networking</a:t>
            </a:r>
          </a:p>
          <a:p>
            <a:r>
              <a:rPr lang="en-US" altLang="ko-KR" dirty="0"/>
              <a:t>Sophia &amp; Ethan</a:t>
            </a:r>
            <a:r>
              <a:rPr lang="ko-KR" altLang="en-US" dirty="0"/>
              <a:t>은 </a:t>
            </a:r>
            <a:r>
              <a:rPr lang="en-US" altLang="ko-KR" dirty="0"/>
              <a:t>Research &amp; Networking</a:t>
            </a:r>
            <a:r>
              <a:rPr lang="ko-KR" altLang="en-US" dirty="0"/>
              <a:t>의 업무를 맡았습니다</a:t>
            </a:r>
            <a:r>
              <a:rPr lang="en-US" altLang="ko-KR" dirty="0"/>
              <a:t>.</a:t>
            </a:r>
          </a:p>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1550607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b="1" dirty="0">
                <a:effectLst/>
              </a:rPr>
              <a:t>Let</a:t>
            </a:r>
            <a:r>
              <a:rPr lang="en-US" altLang="ko-KR" b="1" dirty="0">
                <a:effectLst/>
              </a:rPr>
              <a:t>’</a:t>
            </a:r>
            <a:r>
              <a:rPr lang="en" altLang="ko-Kore-KR" b="1" dirty="0">
                <a:effectLst/>
              </a:rPr>
              <a:t>s start with the background.</a:t>
            </a:r>
          </a:p>
          <a:p>
            <a:r>
              <a:rPr lang="en" altLang="ko-Kore-KR" b="1" dirty="0">
                <a:effectLst/>
              </a:rPr>
              <a:t>Shooting is a developing sport all over the world.</a:t>
            </a:r>
          </a:p>
          <a:p>
            <a:r>
              <a:rPr lang="en" altLang="ko-Kore-KR" b="1" dirty="0">
                <a:effectLst/>
              </a:rPr>
              <a:t>There were 120.5 firearms per 100 resident which concludes that there are more civilian-owned firearms than people. </a:t>
            </a:r>
          </a:p>
          <a:p>
            <a:r>
              <a:rPr lang="en-US" altLang="ko-Kore-KR" b="1" dirty="0">
                <a:effectLst/>
              </a:rPr>
              <a:t>S</a:t>
            </a:r>
            <a:r>
              <a:rPr lang="en" altLang="ko-Kore-KR" b="1" dirty="0">
                <a:effectLst/>
              </a:rPr>
              <a:t>hooting became a popular sport, it is important that individuals train for perfect firing</a:t>
            </a:r>
            <a:r>
              <a:rPr lang="en-US" altLang="ko-KR" b="1" dirty="0">
                <a:effectLst/>
              </a:rPr>
              <a:t>.</a:t>
            </a:r>
            <a:r>
              <a:rPr lang="ko-KR" altLang="en-US" b="1" dirty="0">
                <a:effectLst/>
              </a:rPr>
              <a:t> </a:t>
            </a:r>
            <a:endParaRPr lang="en-US" altLang="ko-KR" b="1" dirty="0">
              <a:effectLst/>
            </a:endParaRPr>
          </a:p>
          <a:p>
            <a:r>
              <a:rPr lang="en-US" altLang="ko-KR" b="1" dirty="0">
                <a:effectLst/>
              </a:rPr>
              <a:t>The number of people not only owned their firearms but also participated in shooting tournaments is growing. </a:t>
            </a:r>
          </a:p>
          <a:p>
            <a:endParaRPr kumimoji="1" lang="en-US" altLang="ko-Kore-KR" b="1" dirty="0">
              <a:effectLst/>
            </a:endParaRPr>
          </a:p>
          <a:p>
            <a:r>
              <a:rPr lang="ko-KR" altLang="ko-Kore-KR" dirty="0"/>
              <a:t>사격은 미국 군대에서 매우 중요한 민간인을 포함하여 전 세계적으로 발전하는 스포츠입니다. 주민 100명당 120.5개의 총기가 있었는데, 이는 사람보다 민간인 소유의 총기가 더 많다는 결론입니다. 총기를 소유하고 있을 뿐만 아니라 사격 대회에도 참가하는 사람들이 늘어나고 있습니다.</a:t>
            </a:r>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a:t>
            </a:fld>
            <a:endParaRPr lang="en-US"/>
          </a:p>
        </p:txBody>
      </p:sp>
    </p:spTree>
    <p:extLst>
      <p:ext uri="{BB962C8B-B14F-4D97-AF65-F5344CB8AC3E}">
        <p14:creationId xmlns:p14="http://schemas.microsoft.com/office/powerpoint/2010/main" val="1940681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b="1" dirty="0">
                <a:effectLst/>
              </a:rPr>
              <a:t>Shooting skill is also </a:t>
            </a:r>
            <a:r>
              <a:rPr lang="en-US" altLang="ko-Kore-KR" b="1" dirty="0" err="1">
                <a:effectLst/>
              </a:rPr>
              <a:t>extremly</a:t>
            </a:r>
            <a:r>
              <a:rPr lang="en-US" altLang="ko-Kore-KR" b="1" dirty="0">
                <a:effectLst/>
              </a:rPr>
              <a:t> important with Armed Forces.</a:t>
            </a:r>
          </a:p>
          <a:p>
            <a:r>
              <a:rPr lang="en" altLang="ko-Kore-KR" b="1" dirty="0">
                <a:effectLst/>
              </a:rPr>
              <a:t>A key skill underpinning highly effective infantry soldiers is the ability to engage targets with superior </a:t>
            </a:r>
            <a:r>
              <a:rPr lang="en" altLang="ko-Kore-KR" b="1" dirty="0" err="1">
                <a:effectLst/>
              </a:rPr>
              <a:t>weaponrymovement</a:t>
            </a:r>
            <a:r>
              <a:rPr lang="en" altLang="ko-Kore-KR" b="1" dirty="0">
                <a:effectLst/>
              </a:rPr>
              <a:t> speed and accuracy. Shooting proficiency is also important both short and long-range targets.</a:t>
            </a:r>
          </a:p>
          <a:p>
            <a:endParaRPr lang="en" altLang="ko-Kore-KR" b="1" dirty="0">
              <a:effectLst/>
            </a:endParaRPr>
          </a:p>
          <a:p>
            <a:r>
              <a:rPr lang="ko-KR" altLang="ko-Kore-KR" dirty="0"/>
              <a:t>사격 기술</a:t>
            </a:r>
            <a:r>
              <a:rPr lang="ko-KR" altLang="en-US" dirty="0"/>
              <a:t>은</a:t>
            </a:r>
            <a:r>
              <a:rPr lang="ko-KR" altLang="ko-Kore-KR" dirty="0"/>
              <a:t> 군대에서 매우 중요합니다. 매우 효과적인 보병 병사를 뒷받침하는 핵심 기술은 우수한 무기 이동 속도와 정확도로 목표물과 교전하는 능력입니다. 사격 실력도 단거리 및 장거리 표적 모두 중요합니다.</a:t>
            </a:r>
            <a:endParaRPr lang="en" altLang="ko-Kore-KR" b="1" dirty="0">
              <a:effectLst/>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3480203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5400" b="0" i="0" dirty="0">
                <a:solidFill>
                  <a:srgbClr val="E8EAED"/>
                </a:solidFill>
                <a:effectLst/>
                <a:latin typeface="Apple SD Gothic Neo" panose="02000300000000000000" pitchFamily="2" charset="-127"/>
                <a:ea typeface="Apple SD Gothic Neo" panose="02000300000000000000" pitchFamily="2" charset="-127"/>
              </a:rPr>
              <a:t>As we saw earlier, good equipment exists to help you shoot. There’s a program named </a:t>
            </a:r>
            <a:r>
              <a:rPr lang="en-US" altLang="ko-Kore-KR" sz="4000" b="0" i="0" dirty="0">
                <a:solidFill>
                  <a:srgbClr val="000000"/>
                </a:solidFill>
                <a:effectLst/>
                <a:latin typeface="Times New Roman" panose="02020603050405020304" pitchFamily="18" charset="0"/>
                <a:ea typeface="SimSun" panose="02010600030101010101" pitchFamily="2" charset="-122"/>
              </a:rPr>
              <a:t> </a:t>
            </a:r>
            <a:r>
              <a:rPr lang="en-US" altLang="ko-Kore-KR" sz="4000" dirty="0" err="1">
                <a:solidFill>
                  <a:srgbClr val="000000"/>
                </a:solidFill>
                <a:effectLst/>
                <a:latin typeface="Times New Roman" panose="02020603050405020304" pitchFamily="18" charset="0"/>
                <a:ea typeface="SimSun" panose="02010600030101010101" pitchFamily="2" charset="-122"/>
              </a:rPr>
              <a:t>Shotmarker</a:t>
            </a:r>
            <a:r>
              <a:rPr lang="en-US" altLang="ko-Kore-KR" sz="4000" dirty="0">
                <a:solidFill>
                  <a:srgbClr val="000000"/>
                </a:solidFill>
                <a:effectLst/>
                <a:latin typeface="Times New Roman" panose="02020603050405020304" pitchFamily="18" charset="0"/>
                <a:ea typeface="SimSun" panose="02010600030101010101" pitchFamily="2" charset="-122"/>
              </a:rPr>
              <a:t>. </a:t>
            </a:r>
            <a:r>
              <a:rPr lang="en-US" altLang="ko-Kore-KR" sz="4000" dirty="0" err="1">
                <a:solidFill>
                  <a:srgbClr val="000000"/>
                </a:solidFill>
                <a:effectLst/>
                <a:latin typeface="Times New Roman" panose="02020603050405020304" pitchFamily="18" charset="0"/>
                <a:ea typeface="SimSun" panose="02010600030101010101" pitchFamily="2" charset="-122"/>
              </a:rPr>
              <a:t>Shotmarker</a:t>
            </a:r>
            <a:r>
              <a:rPr lang="en-US" altLang="ko-Kore-KR" sz="4000" dirty="0">
                <a:solidFill>
                  <a:srgbClr val="000000"/>
                </a:solidFill>
                <a:effectLst/>
                <a:latin typeface="Times New Roman" panose="02020603050405020304" pitchFamily="18" charset="0"/>
                <a:ea typeface="SimSun" panose="02010600030101010101" pitchFamily="2" charset="-122"/>
              </a:rPr>
              <a:t> is a program designed for a F-class shooting competition, which is conducted from 300 to 1000 yards only using prone position.</a:t>
            </a:r>
          </a:p>
          <a:p>
            <a:endParaRPr kumimoji="1" lang="en-US" altLang="ko-Kore-KR" sz="4000" dirty="0">
              <a:solidFill>
                <a:srgbClr val="000000"/>
              </a:solidFill>
              <a:effectLst/>
              <a:latin typeface="Times New Roman" panose="02020603050405020304" pitchFamily="18" charset="0"/>
              <a:ea typeface="SimSun" panose="02010600030101010101" pitchFamily="2" charset="-122"/>
            </a:endParaRPr>
          </a:p>
          <a:p>
            <a:r>
              <a:rPr lang="ko-KR" altLang="ko-Kore-KR" sz="4000" dirty="0"/>
              <a:t>앞서 보았듯이 촬영에 도움이 되는 좋은 장비가 있습니다. </a:t>
            </a:r>
            <a:r>
              <a:rPr lang="ko-KR" altLang="ko-Kore-KR" sz="4000" dirty="0" err="1"/>
              <a:t>Shotmarker라는</a:t>
            </a:r>
            <a:r>
              <a:rPr lang="ko-KR" altLang="ko-Kore-KR" sz="4000" dirty="0"/>
              <a:t> 프로그램이 있습니다. </a:t>
            </a:r>
            <a:r>
              <a:rPr lang="ko-KR" altLang="ko-Kore-KR" sz="4000" dirty="0" err="1"/>
              <a:t>Shotmarker는</a:t>
            </a:r>
            <a:r>
              <a:rPr lang="ko-KR" altLang="ko-Kore-KR" sz="4000" dirty="0"/>
              <a:t> 300~1000야드 거리에서 엎드린 자세로만 진행되는 </a:t>
            </a:r>
            <a:r>
              <a:rPr lang="ko-KR" altLang="ko-Kore-KR" sz="4000" dirty="0" err="1"/>
              <a:t>F급</a:t>
            </a:r>
            <a:r>
              <a:rPr lang="ko-KR" altLang="ko-Kore-KR" sz="4000" dirty="0"/>
              <a:t> 사격대회를 위해 제작된 프로그램입니다.</a:t>
            </a:r>
            <a:endParaRPr kumimoji="1" lang="ko-Kore-KR" altLang="en-US" sz="4000"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1096620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4000" dirty="0"/>
              <a:t>However, there are some problems with this system. </a:t>
            </a:r>
          </a:p>
          <a:p>
            <a:endParaRPr lang="en" altLang="ko-Kore-KR" sz="4000" dirty="0"/>
          </a:p>
          <a:p>
            <a:r>
              <a:rPr lang="en" altLang="ko-Kore-KR" sz="4000" dirty="0"/>
              <a:t>First, it is inconvenient. Using </a:t>
            </a:r>
            <a:r>
              <a:rPr lang="en" altLang="ko-Kore-KR" sz="4000" dirty="0" err="1"/>
              <a:t>Shotmarker</a:t>
            </a:r>
            <a:r>
              <a:rPr lang="en" altLang="ko-Kore-KR" sz="4000" dirty="0"/>
              <a:t> requires a lot of extra effort. </a:t>
            </a:r>
          </a:p>
          <a:p>
            <a:r>
              <a:rPr lang="en" altLang="ko-Kore-KR" sz="4000" dirty="0"/>
              <a:t>We have to build a large frame that has to attach the acoustic sensors and connect to the target, and you always have to attach 4 acoustic sensors one by one right before shooting the target and connect the targets. </a:t>
            </a:r>
          </a:p>
          <a:p>
            <a:endParaRPr lang="en" altLang="ko-Kore-KR" sz="4000" dirty="0"/>
          </a:p>
          <a:p>
            <a:r>
              <a:rPr lang="en" altLang="ko-Kore-KR" sz="4000" dirty="0"/>
              <a:t>Second, the system relies on environmental factors such as wind and rain. The average error in ideal conditions is within 2-3mm, but the error rate may be higher</a:t>
            </a:r>
          </a:p>
          <a:p>
            <a:r>
              <a:rPr lang="en" altLang="ko-Kore-KR" sz="4000" dirty="0"/>
              <a:t> if the weather is not optimal for shooting. </a:t>
            </a:r>
          </a:p>
          <a:p>
            <a:endParaRPr lang="en" altLang="ko-Kore-KR" sz="4000" dirty="0"/>
          </a:p>
          <a:p>
            <a:r>
              <a:rPr lang="en" altLang="ko-Kore-KR" sz="4000" dirty="0"/>
              <a:t>Finally, this system can only be used with certain types of guns, i.e. guns that use supersonic bullets. In order to solve this problem of the existing projectile mark detection system, </a:t>
            </a:r>
          </a:p>
          <a:p>
            <a:r>
              <a:rPr lang="en" altLang="ko-Kore-KR" sz="4000" dirty="0"/>
              <a:t>In our system, we use LoRa, Computer Vision, and sound detection.</a:t>
            </a:r>
            <a:br>
              <a:rPr lang="en" altLang="ko-Kore-KR" sz="2800" dirty="0"/>
            </a:br>
            <a:br>
              <a:rPr lang="en" altLang="ko-Kore-KR" sz="2800" dirty="0"/>
            </a:br>
            <a:endParaRPr kumimoji="1" lang="en-US" altLang="ko-Kore-KR" sz="1800" dirty="0">
              <a:solidFill>
                <a:srgbClr val="000000"/>
              </a:solidFill>
              <a:effectLst/>
              <a:latin typeface="Times New Roman" panose="02020603050405020304" pitchFamily="18" charset="0"/>
              <a:ea typeface="SimSun" panose="02010600030101010101" pitchFamily="2" charset="-122"/>
            </a:endParaRPr>
          </a:p>
          <a:p>
            <a:r>
              <a:rPr lang="ko-KR" altLang="ko-Kore-KR" dirty="0"/>
              <a:t>그러나 이 시스템에는 몇 가지 문제가 있습니다. </a:t>
            </a:r>
            <a:endParaRPr lang="en-US" altLang="ko-KR" dirty="0"/>
          </a:p>
          <a:p>
            <a:r>
              <a:rPr lang="ko-KR" altLang="ko-Kore-KR" dirty="0"/>
              <a:t>첫째, </a:t>
            </a:r>
            <a:r>
              <a:rPr lang="ko-KR" altLang="en-US" dirty="0"/>
              <a:t>불편함 입니다</a:t>
            </a:r>
            <a:r>
              <a:rPr lang="en-US" altLang="ko-KR" dirty="0"/>
              <a:t>.</a:t>
            </a:r>
          </a:p>
          <a:p>
            <a:r>
              <a:rPr lang="en-US" altLang="ko-KR" dirty="0" err="1"/>
              <a:t>Shotmarker</a:t>
            </a:r>
            <a:r>
              <a:rPr lang="ko-KR" altLang="en-US" dirty="0" err="1"/>
              <a:t>를</a:t>
            </a:r>
            <a:r>
              <a:rPr lang="ko-KR" altLang="en-US" dirty="0"/>
              <a:t> 사용하기 위해서는 많은 부수적인 노력들이 필요합니다</a:t>
            </a:r>
            <a:r>
              <a:rPr lang="en-US" altLang="ko-KR" dirty="0"/>
              <a:t>.</a:t>
            </a:r>
          </a:p>
          <a:p>
            <a:r>
              <a:rPr lang="ko-KR" altLang="en-US" dirty="0"/>
              <a:t>어쿠스틱 센서를 부착하고 타깃에 연결해야 하는 큰 틀을 직접 </a:t>
            </a:r>
            <a:r>
              <a:rPr lang="ko-KR" altLang="en-US" dirty="0" err="1"/>
              <a:t>제작해야하고</a:t>
            </a:r>
            <a:r>
              <a:rPr lang="ko-KR" altLang="en-US" dirty="0"/>
              <a:t> 타깃을 쏘기 직전에 항상 일일이 </a:t>
            </a:r>
            <a:r>
              <a:rPr lang="en-US" altLang="ko-KR" dirty="0"/>
              <a:t>4</a:t>
            </a:r>
            <a:r>
              <a:rPr lang="ko-KR" altLang="en-US" dirty="0"/>
              <a:t>개의 어쿠스틱 센서를 부착해야 하고 타깃을 </a:t>
            </a:r>
            <a:r>
              <a:rPr lang="ko-KR" altLang="en-US" dirty="0" err="1"/>
              <a:t>연결해합니다</a:t>
            </a:r>
            <a:r>
              <a:rPr lang="en-US" altLang="ko-KR" dirty="0"/>
              <a:t>.</a:t>
            </a:r>
          </a:p>
          <a:p>
            <a:endParaRPr lang="en-US" altLang="ko-KR" dirty="0"/>
          </a:p>
          <a:p>
            <a:r>
              <a:rPr lang="ko-KR" altLang="ko-Kore-KR" dirty="0"/>
              <a:t>둘째, 이 시스템은 바람과 비와 같은 환경적 요인에 의존합니다. 이상적인 상태에서의 평균 오차는 2~3mm 이내이지만, 촬영하기에 최적의 날씨가 아닐 경우 오차율이 더 높을 수 있습니다. </a:t>
            </a:r>
            <a:endParaRPr lang="en-US" altLang="ko-KR" dirty="0"/>
          </a:p>
          <a:p>
            <a:endParaRPr lang="en-US" altLang="ko-KR" dirty="0"/>
          </a:p>
          <a:p>
            <a:r>
              <a:rPr lang="ko-KR" altLang="ko-Kore-KR" dirty="0"/>
              <a:t>마지막으로, 이 시스템은 특정 유형의 총, 즉 초음속 탄환을 사용하는 총</a:t>
            </a:r>
            <a:r>
              <a:rPr lang="ko-KR" altLang="en-US" dirty="0"/>
              <a:t>에만 사용이 가능합니다</a:t>
            </a:r>
            <a:r>
              <a:rPr lang="en-US" altLang="ko-KR" dirty="0"/>
              <a:t>.</a:t>
            </a:r>
          </a:p>
          <a:p>
            <a:endParaRPr lang="en-US" altLang="ko-KR" dirty="0"/>
          </a:p>
          <a:p>
            <a:r>
              <a:rPr lang="ko-KR" altLang="en-US" dirty="0"/>
              <a:t>기존의 발사체 마크 감지 시스템의 이러한 문제를 해결하기 위해</a:t>
            </a:r>
            <a:r>
              <a:rPr lang="en-US" altLang="ko-K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저희 시스템에서는 </a:t>
            </a:r>
            <a:r>
              <a:rPr kumimoji="1" lang="en-US" altLang="ko-Kore-KR" dirty="0"/>
              <a:t>LoRa, Computer Vision, sound detection</a:t>
            </a:r>
            <a:r>
              <a:rPr kumimoji="1" lang="ko-Kore-KR" altLang="en-US" dirty="0"/>
              <a:t>의 사용합니다</a:t>
            </a:r>
            <a:r>
              <a:rPr kumimoji="1" lang="en-US" altLang="ko-Kore-KR" dirty="0"/>
              <a:t>.</a:t>
            </a: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547680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purpose of our project is three things.</a:t>
            </a:r>
          </a:p>
          <a:p>
            <a:r>
              <a:rPr lang="en-US" altLang="ko-KR" dirty="0"/>
              <a:t>At first, detect the exact shooting sound and shooting point.</a:t>
            </a:r>
          </a:p>
          <a:p>
            <a:r>
              <a:rPr lang="en-US" altLang="ko-KR" dirty="0"/>
              <a:t>And, Image transmission is performed outdoors via LoRa communication.</a:t>
            </a:r>
          </a:p>
          <a:p>
            <a:r>
              <a:rPr lang="en-US" altLang="ko-KR" dirty="0"/>
              <a:t>Finally, It can improve the shooter’s</a:t>
            </a:r>
            <a:r>
              <a:rPr lang="ko-KR" altLang="en-US" dirty="0"/>
              <a:t> </a:t>
            </a:r>
            <a:r>
              <a:rPr lang="en-US" altLang="ko-KR" dirty="0"/>
              <a:t>shooting</a:t>
            </a:r>
            <a:r>
              <a:rPr lang="ko-KR" altLang="en-US" dirty="0"/>
              <a:t> </a:t>
            </a:r>
            <a:r>
              <a:rPr lang="en-US" altLang="ko-KR" dirty="0"/>
              <a:t>accuracy</a:t>
            </a:r>
            <a:r>
              <a:rPr lang="ko-KR" altLang="en-US" dirty="0"/>
              <a:t> </a:t>
            </a:r>
            <a:r>
              <a:rPr lang="en-US" altLang="ko-KR" dirty="0"/>
              <a:t>without seeing the target directly.</a:t>
            </a:r>
          </a:p>
          <a:p>
            <a:endParaRPr lang="en-US" altLang="ko-KR" dirty="0"/>
          </a:p>
          <a:p>
            <a:r>
              <a:rPr lang="ko-KR" altLang="en-US" dirty="0"/>
              <a:t>우리 프로젝트의 목적은 총 </a:t>
            </a:r>
            <a:r>
              <a:rPr lang="en-US" altLang="ko-KR" dirty="0"/>
              <a:t>3</a:t>
            </a:r>
            <a:r>
              <a:rPr lang="ko-KR" altLang="en-US" dirty="0"/>
              <a:t>가지 입니다</a:t>
            </a:r>
            <a:r>
              <a:rPr lang="en-US" altLang="ko-KR" dirty="0"/>
              <a:t>.</a:t>
            </a:r>
          </a:p>
          <a:p>
            <a:r>
              <a:rPr lang="ko-KR" altLang="en-US" dirty="0"/>
              <a:t>정확한 </a:t>
            </a:r>
            <a:r>
              <a:rPr lang="en-US" altLang="ko-KR" dirty="0"/>
              <a:t>shooting </a:t>
            </a:r>
            <a:r>
              <a:rPr lang="ko-KR" altLang="en-US" dirty="0"/>
              <a:t>소리를 감지하고 어디에 맞았는지 정확히 파악하는 것입니다</a:t>
            </a:r>
            <a:r>
              <a:rPr lang="en-US" altLang="ko-KR" dirty="0"/>
              <a:t>.</a:t>
            </a:r>
          </a:p>
          <a:p>
            <a:r>
              <a:rPr lang="ko-KR" altLang="en-US" dirty="0"/>
              <a:t>두번째로</a:t>
            </a:r>
            <a:r>
              <a:rPr lang="en-US" altLang="ko-KR" dirty="0"/>
              <a:t>, </a:t>
            </a:r>
            <a:r>
              <a:rPr lang="ko-KR" altLang="en-US" dirty="0"/>
              <a:t>야외에서의 </a:t>
            </a:r>
            <a:r>
              <a:rPr lang="en-US" altLang="ko-KR" dirty="0"/>
              <a:t>LoRa </a:t>
            </a:r>
            <a:r>
              <a:rPr lang="ko-KR" altLang="en-US" dirty="0"/>
              <a:t>통신을 통해 이미지 전송이 가능하도록 하는 것입니다</a:t>
            </a:r>
            <a:r>
              <a:rPr lang="en-US" altLang="ko-KR" dirty="0"/>
              <a:t>.</a:t>
            </a:r>
          </a:p>
          <a:p>
            <a:r>
              <a:rPr lang="ko-KR" altLang="en-US" dirty="0"/>
              <a:t>마지막으로</a:t>
            </a:r>
            <a:r>
              <a:rPr lang="en-US" altLang="ko-KR" dirty="0"/>
              <a:t>, shooter</a:t>
            </a:r>
            <a:r>
              <a:rPr lang="ko-KR" altLang="en-US" dirty="0"/>
              <a:t>가 받은 이미지를 통해 다음 </a:t>
            </a:r>
            <a:r>
              <a:rPr lang="en-US" altLang="ko-KR" dirty="0"/>
              <a:t>shooting</a:t>
            </a:r>
            <a:r>
              <a:rPr lang="ko-KR" altLang="en-US" dirty="0"/>
              <a:t>에 도움이 되도록 하는 것입니다</a:t>
            </a:r>
            <a:r>
              <a:rPr lang="en-US" altLang="ko-KR" dirty="0"/>
              <a:t>.</a:t>
            </a:r>
          </a:p>
          <a:p>
            <a:endParaRPr lang="en-US" altLang="ko-KR" dirty="0"/>
          </a:p>
          <a:p>
            <a:endParaRPr lang="en-US" altLang="ko-KR" dirty="0"/>
          </a:p>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3845032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system architecture is as follows:</a:t>
            </a:r>
          </a:p>
          <a:p>
            <a:r>
              <a:rPr lang="en-US" altLang="ko-KR" dirty="0"/>
              <a:t>From now on, I will call Raspberry Pi is just Pi.</a:t>
            </a:r>
          </a:p>
          <a:p>
            <a:r>
              <a:rPr lang="en-US" altLang="ko-KR" dirty="0"/>
              <a:t>First, the tablet is placed next to the shooter and the button is pressed to obtain the target image.</a:t>
            </a:r>
          </a:p>
          <a:p>
            <a:r>
              <a:rPr lang="en-US" altLang="ko-KR" dirty="0"/>
              <a:t>Then, the target image is taken from the Pi1 camera and transmitted to Pi2.</a:t>
            </a:r>
          </a:p>
          <a:p>
            <a:r>
              <a:rPr lang="en-US" altLang="ko-KR" dirty="0"/>
              <a:t>The target image is then sent from Pi2 to the tablet.</a:t>
            </a:r>
          </a:p>
          <a:p>
            <a:r>
              <a:rPr lang="en-US" altLang="ko-KR" dirty="0"/>
              <a:t>When a shooter proceeds with the shooting, Pi2 detects the </a:t>
            </a:r>
            <a:r>
              <a:rPr lang="en-US" altLang="ko-KR" dirty="0" err="1"/>
              <a:t>gunsound</a:t>
            </a:r>
            <a:r>
              <a:rPr lang="en-US" altLang="ko-KR" dirty="0"/>
              <a:t>.</a:t>
            </a:r>
          </a:p>
          <a:p>
            <a:r>
              <a:rPr lang="en-US" altLang="ko-KR" dirty="0"/>
              <a:t>Then, Pi2 send to a signal for receiving the shooting point from Pi1.</a:t>
            </a:r>
          </a:p>
          <a:p>
            <a:r>
              <a:rPr lang="en-US" altLang="ko-KR" dirty="0"/>
              <a:t>After that, Pi1 calculates the pixel value difference with the initial image and extracts the coordinate.</a:t>
            </a:r>
          </a:p>
          <a:p>
            <a:r>
              <a:rPr lang="en-US" altLang="ko-KR" dirty="0"/>
              <a:t>Finally, send coordinates to Pi2 to inform the user.</a:t>
            </a:r>
          </a:p>
          <a:p>
            <a:endParaRPr lang="en-US" altLang="ko-KR" dirty="0"/>
          </a:p>
          <a:p>
            <a:r>
              <a:rPr lang="ko-KR" altLang="en-US" dirty="0"/>
              <a:t>전체적인 시스템 아키텍처는 다음과 같습니다</a:t>
            </a:r>
            <a:r>
              <a:rPr lang="en-US" altLang="ko-KR" dirty="0"/>
              <a:t>.</a:t>
            </a:r>
          </a:p>
          <a:p>
            <a:r>
              <a:rPr lang="ko-KR" altLang="en-US" dirty="0"/>
              <a:t>우선</a:t>
            </a:r>
            <a:r>
              <a:rPr lang="en-US" altLang="ko-KR" dirty="0"/>
              <a:t>, shooter</a:t>
            </a:r>
            <a:r>
              <a:rPr lang="ko-KR" altLang="en-US" dirty="0"/>
              <a:t>의 옆에 </a:t>
            </a:r>
            <a:r>
              <a:rPr lang="en-US" altLang="ko-KR" dirty="0"/>
              <a:t>tablet</a:t>
            </a:r>
            <a:r>
              <a:rPr lang="ko-KR" altLang="en-US" dirty="0"/>
              <a:t>이 놓여지고 타겟 그림을 얻기 위해 버튼을 누릅니다</a:t>
            </a:r>
            <a:r>
              <a:rPr lang="en-US" altLang="ko-KR" dirty="0"/>
              <a:t>.</a:t>
            </a:r>
          </a:p>
          <a:p>
            <a:r>
              <a:rPr lang="ko-KR" altLang="en-US" dirty="0"/>
              <a:t>그러면</a:t>
            </a:r>
            <a:r>
              <a:rPr lang="en-US" altLang="ko-KR" dirty="0"/>
              <a:t>, target </a:t>
            </a:r>
            <a:r>
              <a:rPr lang="ko-KR" altLang="en-US" dirty="0"/>
              <a:t>이미지는 </a:t>
            </a:r>
            <a:r>
              <a:rPr lang="ko-KR" altLang="en-US" dirty="0" err="1"/>
              <a:t>라즈베리파이</a:t>
            </a:r>
            <a:r>
              <a:rPr lang="en-US" altLang="ko-KR" dirty="0"/>
              <a:t>1</a:t>
            </a:r>
            <a:r>
              <a:rPr lang="ko-KR" altLang="en-US" dirty="0"/>
              <a:t>의 카메라로부터 촬영이 되어 </a:t>
            </a:r>
            <a:r>
              <a:rPr lang="ko-KR" altLang="en-US" dirty="0" err="1"/>
              <a:t>라즈베리파이</a:t>
            </a:r>
            <a:r>
              <a:rPr lang="en-US" altLang="ko-KR" dirty="0"/>
              <a:t>2</a:t>
            </a:r>
            <a:r>
              <a:rPr lang="ko-KR" altLang="en-US" dirty="0"/>
              <a:t>로 전송이 됩니다</a:t>
            </a:r>
            <a:r>
              <a:rPr lang="en-US" altLang="ko-KR" dirty="0"/>
              <a:t>.</a:t>
            </a:r>
          </a:p>
          <a:p>
            <a:r>
              <a:rPr lang="ko-KR" altLang="en-US" dirty="0"/>
              <a:t>그러면 </a:t>
            </a:r>
            <a:r>
              <a:rPr lang="ko-KR" altLang="en-US" dirty="0" err="1"/>
              <a:t>라즈베리파이</a:t>
            </a:r>
            <a:r>
              <a:rPr lang="en-US" altLang="ko-KR" dirty="0"/>
              <a:t>2</a:t>
            </a:r>
            <a:r>
              <a:rPr lang="ko-KR" altLang="en-US" dirty="0"/>
              <a:t>로부터 </a:t>
            </a:r>
            <a:r>
              <a:rPr lang="en-US" altLang="ko-KR" dirty="0"/>
              <a:t>shooter </a:t>
            </a:r>
            <a:r>
              <a:rPr lang="ko-KR" altLang="en-US" dirty="0"/>
              <a:t>옆에 있는 </a:t>
            </a:r>
            <a:r>
              <a:rPr lang="en-US" altLang="ko-KR" dirty="0"/>
              <a:t>tablet </a:t>
            </a:r>
            <a:r>
              <a:rPr lang="ko-KR" altLang="en-US" dirty="0"/>
              <a:t>화면에 </a:t>
            </a:r>
            <a:r>
              <a:rPr lang="en-US" altLang="ko-KR" dirty="0"/>
              <a:t>target </a:t>
            </a:r>
            <a:r>
              <a:rPr lang="ko-KR" altLang="en-US" dirty="0"/>
              <a:t>이미지를 보여줍니다</a:t>
            </a:r>
            <a:r>
              <a:rPr lang="en-US" altLang="ko-KR" dirty="0"/>
              <a:t>.</a:t>
            </a:r>
          </a:p>
          <a:p>
            <a:r>
              <a:rPr lang="en-US" altLang="ko-KR" dirty="0"/>
              <a:t>shooter</a:t>
            </a:r>
            <a:r>
              <a:rPr lang="ko-KR" altLang="en-US" dirty="0"/>
              <a:t>가 사격을 진행하면 </a:t>
            </a:r>
            <a:r>
              <a:rPr lang="ko-KR" altLang="en-US" dirty="0" err="1"/>
              <a:t>라즈베리파이</a:t>
            </a:r>
            <a:r>
              <a:rPr lang="en-US" altLang="ko-KR" dirty="0"/>
              <a:t>2</a:t>
            </a:r>
            <a:r>
              <a:rPr lang="ko-KR" altLang="en-US" dirty="0"/>
              <a:t>에서 총소리를 감지하고 </a:t>
            </a:r>
            <a:r>
              <a:rPr lang="ko-KR" altLang="en-US" dirty="0" err="1"/>
              <a:t>라즈베리파이</a:t>
            </a:r>
            <a:r>
              <a:rPr lang="en-US" altLang="ko-KR" dirty="0"/>
              <a:t>1</a:t>
            </a:r>
            <a:r>
              <a:rPr lang="ko-KR" altLang="en-US" dirty="0"/>
              <a:t>에게 </a:t>
            </a:r>
            <a:r>
              <a:rPr lang="en-US" altLang="ko-KR" dirty="0"/>
              <a:t>bullet mark</a:t>
            </a:r>
            <a:r>
              <a:rPr lang="ko-KR" altLang="en-US" dirty="0"/>
              <a:t>의 좌표를 </a:t>
            </a:r>
            <a:r>
              <a:rPr lang="ko-KR" altLang="en-US" dirty="0" err="1"/>
              <a:t>보내달라는</a:t>
            </a:r>
            <a:r>
              <a:rPr lang="ko-KR" altLang="en-US" dirty="0"/>
              <a:t> 신호를 보냅니다</a:t>
            </a:r>
            <a:r>
              <a:rPr lang="en-US" altLang="ko-KR" dirty="0"/>
              <a:t>.</a:t>
            </a:r>
          </a:p>
          <a:p>
            <a:r>
              <a:rPr lang="ko-KR" altLang="en-US" dirty="0"/>
              <a:t>그 후</a:t>
            </a:r>
            <a:r>
              <a:rPr lang="en-US" altLang="ko-KR" dirty="0"/>
              <a:t>,</a:t>
            </a:r>
            <a:r>
              <a:rPr lang="ko-KR" altLang="en-US" dirty="0"/>
              <a:t> </a:t>
            </a:r>
            <a:r>
              <a:rPr lang="ko-KR" altLang="en-US" dirty="0" err="1"/>
              <a:t>라즈베리파이</a:t>
            </a:r>
            <a:r>
              <a:rPr lang="en-US" altLang="ko-KR" dirty="0"/>
              <a:t>1</a:t>
            </a:r>
            <a:r>
              <a:rPr lang="ko-KR" altLang="en-US" dirty="0"/>
              <a:t>에서 초기 이미지와의 </a:t>
            </a:r>
            <a:r>
              <a:rPr lang="en-US" altLang="ko-KR" dirty="0"/>
              <a:t>pixel value </a:t>
            </a:r>
            <a:r>
              <a:rPr lang="ko-KR" altLang="en-US" dirty="0"/>
              <a:t>차이를 계산해서 좌표를 추출합니다</a:t>
            </a:r>
            <a:r>
              <a:rPr lang="en-US" altLang="ko-KR" dirty="0"/>
              <a:t>.</a:t>
            </a:r>
          </a:p>
          <a:p>
            <a:r>
              <a:rPr lang="ko-KR" altLang="en-US" dirty="0"/>
              <a:t>마지막으로</a:t>
            </a:r>
            <a:r>
              <a:rPr lang="en-US" altLang="ko-KR" dirty="0"/>
              <a:t>, </a:t>
            </a:r>
            <a:r>
              <a:rPr lang="ko-KR" altLang="en-US" dirty="0"/>
              <a:t>좌표를 </a:t>
            </a:r>
            <a:r>
              <a:rPr lang="ko-KR" altLang="en-US" dirty="0" err="1"/>
              <a:t>라즈베리파이</a:t>
            </a:r>
            <a:r>
              <a:rPr lang="en-US" altLang="ko-KR" dirty="0"/>
              <a:t>2</a:t>
            </a:r>
            <a:r>
              <a:rPr lang="ko-KR" altLang="en-US" dirty="0"/>
              <a:t>로 보내고 사용자에게 알려줌으로써 사격 위치를 조종하는 데 도움을 주게 됩니다</a:t>
            </a:r>
            <a:r>
              <a:rPr lang="en-US" altLang="ko-KR" dirty="0"/>
              <a:t>.</a:t>
            </a: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4012773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16119" y="1219683"/>
            <a:ext cx="7022946"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bg1"/>
                </a:solidFill>
                <a:latin typeface="Franklin Gothic Medium" panose="020B0603020102020204" pitchFamily="34" charset="0"/>
              </a:defRPr>
            </a:lvl1pPr>
          </a:lstStyle>
          <a:p>
            <a:r>
              <a:rPr lang="en-US" dirty="0"/>
              <a:t>Presentation Title</a:t>
            </a:r>
          </a:p>
        </p:txBody>
      </p:sp>
      <p:sp>
        <p:nvSpPr>
          <p:cNvPr id="3" name="Subtitle"/>
          <p:cNvSpPr>
            <a:spLocks noGrp="1"/>
          </p:cNvSpPr>
          <p:nvPr>
            <p:ph type="subTitle" idx="1" hasCustomPrompt="1"/>
          </p:nvPr>
        </p:nvSpPr>
        <p:spPr>
          <a:xfrm>
            <a:off x="1116115" y="2571751"/>
            <a:ext cx="7022949"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22949"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3179780"/>
            <a:ext cx="702294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pic>
        <p:nvPicPr>
          <p:cNvPr id="6" name="Picture 5">
            <a:extLst>
              <a:ext uri="{FF2B5EF4-FFF2-40B4-BE49-F238E27FC236}">
                <a16:creationId xmlns:a16="http://schemas.microsoft.com/office/drawing/2014/main" id="{5D25DB28-1AB0-014E-B1FC-23CE77A2A596}"/>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Black Triangle">
            <a:extLst>
              <a:ext uri="{FF2B5EF4-FFF2-40B4-BE49-F238E27FC236}">
                <a16:creationId xmlns:a16="http://schemas.microsoft.com/office/drawing/2014/main" id="{41115AA3-7BE6-AF41-91DF-38E99E2BDED6}"/>
              </a:ext>
            </a:extLst>
          </p:cNvPr>
          <p:cNvPicPr>
            <a:picLocks noChangeAspect="1"/>
          </p:cNvPicPr>
          <p:nvPr userDrawn="1"/>
        </p:nvPicPr>
        <p:blipFill>
          <a:blip r:embed="rId3"/>
          <a:stretch>
            <a:fillRect/>
          </a:stretch>
        </p:blipFill>
        <p:spPr>
          <a:xfrm>
            <a:off x="7807272" y="0"/>
            <a:ext cx="1336728" cy="5155949"/>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2" name="Title"/>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3" name="Subhead"/>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905346" y="1471906"/>
            <a:ext cx="7568987"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914400" y="1438042"/>
            <a:ext cx="3657604"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br>
              <a:rPr lang="en-US" dirty="0"/>
            </a:br>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dirty="0"/>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9" y="1440658"/>
            <a:ext cx="3708656"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dirty="0"/>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8" name="Title">
            <a:extLst>
              <a:ext uri="{FF2B5EF4-FFF2-40B4-BE49-F238E27FC236}">
                <a16:creationId xmlns:a16="http://schemas.microsoft.com/office/drawing/2014/main" id="{6A4C6AE5-F56B-0E43-BA90-936416C44EC4}"/>
              </a:ext>
            </a:extLst>
          </p:cNvPr>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9" name="Subhead">
            <a:extLst>
              <a:ext uri="{FF2B5EF4-FFF2-40B4-BE49-F238E27FC236}">
                <a16:creationId xmlns:a16="http://schemas.microsoft.com/office/drawing/2014/main" id="{D7ADAC26-328E-BB49-BBC5-2D10E7BE20C5}"/>
              </a:ext>
            </a:extLst>
          </p:cNvPr>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683536"/>
            <a:ext cx="8012640" cy="3435498"/>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228601"/>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dirty="0"/>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29840" y="228601"/>
            <a:ext cx="0" cy="3890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239099"/>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8" name="Gold Triangle">
            <a:extLst>
              <a:ext uri="{FF2B5EF4-FFF2-40B4-BE49-F238E27FC236}">
                <a16:creationId xmlns:a16="http://schemas.microsoft.com/office/drawing/2014/main" id="{D9F81172-AF70-A648-89C9-C33F29592BFD}"/>
              </a:ext>
            </a:extLst>
          </p:cNvPr>
          <p:cNvPicPr>
            <a:picLocks noChangeAspect="1"/>
          </p:cNvPicPr>
          <p:nvPr userDrawn="1"/>
        </p:nvPicPr>
        <p:blipFill>
          <a:blip r:embed="rId2"/>
          <a:stretch>
            <a:fillRect/>
          </a:stretch>
        </p:blipFill>
        <p:spPr>
          <a:xfrm>
            <a:off x="7810500" y="0"/>
            <a:ext cx="1333500" cy="514350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3" y="1"/>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6"/>
            <a:ext cx="4814498" cy="893321"/>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7"/>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3" y="2108272"/>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dirty="0"/>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9DDE97B0-77E3-9A4F-B3B9-CBF9063751C3}"/>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2" name="Gold Triangle">
            <a:extLst>
              <a:ext uri="{FF2B5EF4-FFF2-40B4-BE49-F238E27FC236}">
                <a16:creationId xmlns:a16="http://schemas.microsoft.com/office/drawing/2014/main" id="{F4EFE91E-3F5E-3747-8DD9-B5ACEF622E65}"/>
              </a:ext>
            </a:extLst>
          </p:cNvPr>
          <p:cNvPicPr>
            <a:picLocks noChangeAspect="1"/>
          </p:cNvPicPr>
          <p:nvPr userDrawn="1"/>
        </p:nvPicPr>
        <p:blipFill>
          <a:blip r:embed="rId3"/>
          <a:stretch>
            <a:fillRect/>
          </a:stretch>
        </p:blipFill>
        <p:spPr>
          <a:xfrm>
            <a:off x="7810500" y="0"/>
            <a:ext cx="1333500" cy="51435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089147" y="1168250"/>
            <a:ext cx="5500897" cy="623248"/>
          </a:xfrm>
          <a:prstGeom prst="rect">
            <a:avLst/>
          </a:prstGeom>
          <a:noFill/>
          <a:ln w="38100">
            <a:noFill/>
          </a:ln>
        </p:spPr>
        <p:txBody>
          <a:bodyPr wrap="square" lIns="0" tIns="0" rIns="0" bIns="0" anchor="t" anchorCtr="0">
            <a:spAutoFit/>
          </a:bodyPr>
          <a:lstStyle>
            <a:lvl1pPr algn="l">
              <a:defRPr sz="4500" b="0" i="1" cap="none" spc="0" baseline="0">
                <a:solidFill>
                  <a:schemeClr val="bg1"/>
                </a:solidFill>
                <a:latin typeface="Franklin Gothic Medium" panose="020B0603020102020204" pitchFamily="34" charset="0"/>
              </a:defRPr>
            </a:lvl1pPr>
          </a:lstStyle>
          <a:p>
            <a:r>
              <a:rPr lang="en-US" dirty="0"/>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8" y="3485758"/>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dirty="0" err="1">
                <a:latin typeface="Franklin Gothic Medium" panose="020B0603020102020204" pitchFamily="34" charset="0"/>
              </a:rPr>
              <a:t>polytechnic.purdue.edu</a:t>
            </a:r>
            <a:endParaRPr lang="en-US" sz="900" dirty="0">
              <a:latin typeface="Franklin Gothic Medium" panose="020B0603020102020204" pitchFamily="34" charset="0"/>
            </a:endParaRPr>
          </a:p>
          <a:p>
            <a:pPr>
              <a:tabLst>
                <a:tab pos="997447" algn="l"/>
              </a:tabLst>
            </a:pPr>
            <a:endParaRPr lang="en-US" sz="675" dirty="0">
              <a:latin typeface="Franklin Gothic Medium" panose="020B0603020102020204" pitchFamily="34" charset="0"/>
            </a:endParaRPr>
          </a:p>
          <a:p>
            <a:pPr marL="0" indent="0">
              <a:tabLst>
                <a:tab pos="1069181" algn="l"/>
                <a:tab pos="1198960" algn="l"/>
              </a:tabLst>
            </a:pPr>
            <a:r>
              <a:rPr lang="en-US" sz="788" dirty="0">
                <a:latin typeface="Franklin Gothic Medium" panose="020B0603020102020204" pitchFamily="34" charset="0"/>
              </a:rPr>
              <a:t>	</a:t>
            </a:r>
            <a:r>
              <a:rPr lang="en-US" sz="900" dirty="0">
                <a:latin typeface="Franklin Gothic Medium" panose="020B0603020102020204" pitchFamily="34" charset="0"/>
              </a:rPr>
              <a:t>/ 	</a:t>
            </a:r>
            <a:r>
              <a:rPr lang="en-US" sz="900" dirty="0" err="1">
                <a:latin typeface="Franklin Gothic Medium" panose="020B0603020102020204" pitchFamily="34" charset="0"/>
              </a:rPr>
              <a:t>TechPurdue</a:t>
            </a:r>
            <a:endParaRPr lang="en-US" sz="900" dirty="0">
              <a:latin typeface="Franklin Gothic Medium" panose="020B0603020102020204" pitchFamily="34" charset="0"/>
            </a:endParaRPr>
          </a:p>
          <a:p>
            <a:pPr>
              <a:tabLst>
                <a:tab pos="997447" algn="l"/>
              </a:tabLst>
            </a:pPr>
            <a:endParaRPr lang="en-US" sz="788" dirty="0">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224892"/>
            <a:ext cx="5321808"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2476211"/>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2640975"/>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2821412"/>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err="1"/>
              <a:t>email@purdue.edu</a:t>
            </a:r>
            <a:endParaRPr lang="en-US" dirty="0"/>
          </a:p>
        </p:txBody>
      </p:sp>
      <p:pic>
        <p:nvPicPr>
          <p:cNvPr id="13" name="Picture 12">
            <a:extLst>
              <a:ext uri="{FF2B5EF4-FFF2-40B4-BE49-F238E27FC236}">
                <a16:creationId xmlns:a16="http://schemas.microsoft.com/office/drawing/2014/main" id="{96DD0592-E484-074B-8EBD-6E297DF1577E}"/>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Picture 13">
            <a:extLst>
              <a:ext uri="{FF2B5EF4-FFF2-40B4-BE49-F238E27FC236}">
                <a16:creationId xmlns:a16="http://schemas.microsoft.com/office/drawing/2014/main" id="{B28883B0-108E-C441-ADF0-064F4AE09EFB}"/>
              </a:ext>
            </a:extLst>
          </p:cNvPr>
          <p:cNvPicPr>
            <a:picLocks noChangeAspect="1"/>
          </p:cNvPicPr>
          <p:nvPr userDrawn="1"/>
        </p:nvPicPr>
        <p:blipFill>
          <a:blip r:embed="rId3">
            <a:biLevel thresh="75000"/>
          </a:blip>
          <a:stretch>
            <a:fillRect/>
          </a:stretch>
        </p:blipFill>
        <p:spPr>
          <a:xfrm>
            <a:off x="1072704" y="3755185"/>
            <a:ext cx="944124" cy="164764"/>
          </a:xfrm>
          <a:prstGeom prst="rect">
            <a:avLst/>
          </a:prstGeom>
        </p:spPr>
      </p:pic>
      <p:pic>
        <p:nvPicPr>
          <p:cNvPr id="15" name="Black Triangle">
            <a:extLst>
              <a:ext uri="{FF2B5EF4-FFF2-40B4-BE49-F238E27FC236}">
                <a16:creationId xmlns:a16="http://schemas.microsoft.com/office/drawing/2014/main" id="{AF65998B-73B7-7144-A547-6DD4753A70EE}"/>
              </a:ext>
            </a:extLst>
          </p:cNvPr>
          <p:cNvPicPr>
            <a:picLocks noChangeAspect="1"/>
          </p:cNvPicPr>
          <p:nvPr userDrawn="1"/>
        </p:nvPicPr>
        <p:blipFill>
          <a:blip r:embed="rId4"/>
          <a:stretch>
            <a:fillRect/>
          </a:stretch>
        </p:blipFill>
        <p:spPr>
          <a:xfrm>
            <a:off x="7807272" y="0"/>
            <a:ext cx="1336728" cy="5155949"/>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8"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8" y="1978535"/>
            <a:ext cx="5937755"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pic>
        <p:nvPicPr>
          <p:cNvPr id="11" name="Picture 10">
            <a:extLst>
              <a:ext uri="{FF2B5EF4-FFF2-40B4-BE49-F238E27FC236}">
                <a16:creationId xmlns:a16="http://schemas.microsoft.com/office/drawing/2014/main" id="{DC1690DC-24F0-2A40-83A5-2E3294856270}"/>
              </a:ext>
            </a:extLst>
          </p:cNvPr>
          <p:cNvPicPr>
            <a:picLocks noChangeAspect="1"/>
          </p:cNvPicPr>
          <p:nvPr userDrawn="1"/>
        </p:nvPicPr>
        <p:blipFill>
          <a:blip r:embed="rId8"/>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utotrickler.com/pages/support"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7622-2CFB-5E46-9FC6-A2A5142E334B}"/>
              </a:ext>
            </a:extLst>
          </p:cNvPr>
          <p:cNvSpPr>
            <a:spLocks noGrp="1"/>
          </p:cNvSpPr>
          <p:nvPr>
            <p:ph type="ctrTitle"/>
          </p:nvPr>
        </p:nvSpPr>
        <p:spPr>
          <a:xfrm>
            <a:off x="16942" y="1348167"/>
            <a:ext cx="9127058" cy="1083566"/>
          </a:xfrm>
        </p:spPr>
        <p:txBody>
          <a:bodyPr/>
          <a:lstStyle/>
          <a:p>
            <a:pPr algn="ctr">
              <a:lnSpc>
                <a:spcPct val="150000"/>
              </a:lnSpc>
            </a:pPr>
            <a:r>
              <a:rPr lang="en-US" altLang="ko-KR" sz="2500" b="1" dirty="0">
                <a:effectLst/>
              </a:rPr>
              <a:t>Outdoor Long Range Low Latency Ubiquitous Projectiles</a:t>
            </a:r>
            <a:br>
              <a:rPr lang="en-US" altLang="ko-KR" sz="2500" b="1" dirty="0">
                <a:effectLst/>
              </a:rPr>
            </a:br>
            <a:r>
              <a:rPr lang="en-US" altLang="ko-KR" sz="2500" b="1" dirty="0">
                <a:effectLst/>
              </a:rPr>
              <a:t>Tracking System Using LoRa and Computer Vision</a:t>
            </a:r>
            <a:endParaRPr lang="en-US" sz="2500" dirty="0"/>
          </a:p>
        </p:txBody>
      </p:sp>
      <p:sp>
        <p:nvSpPr>
          <p:cNvPr id="5" name="Text Placeholder 4">
            <a:extLst>
              <a:ext uri="{FF2B5EF4-FFF2-40B4-BE49-F238E27FC236}">
                <a16:creationId xmlns:a16="http://schemas.microsoft.com/office/drawing/2014/main" id="{EC308A9A-4D28-6849-9B4A-A7B931177850}"/>
              </a:ext>
            </a:extLst>
          </p:cNvPr>
          <p:cNvSpPr>
            <a:spLocks noGrp="1"/>
          </p:cNvSpPr>
          <p:nvPr>
            <p:ph type="body" sz="quarter" idx="13"/>
          </p:nvPr>
        </p:nvSpPr>
        <p:spPr/>
        <p:txBody>
          <a:bodyPr>
            <a:noAutofit/>
          </a:bodyPr>
          <a:lstStyle/>
          <a:p>
            <a:pPr algn="ctr"/>
            <a:r>
              <a:rPr lang="en-US" sz="2000" dirty="0" err="1">
                <a:solidFill>
                  <a:schemeClr val="tx1"/>
                </a:solidFill>
              </a:rPr>
              <a:t>SharpShooter</a:t>
            </a:r>
            <a:endParaRPr lang="en-US" sz="2000" dirty="0">
              <a:solidFill>
                <a:schemeClr val="tx1"/>
              </a:solidFill>
            </a:endParaRPr>
          </a:p>
        </p:txBody>
      </p:sp>
      <p:sp>
        <p:nvSpPr>
          <p:cNvPr id="6" name="Text Placeholder 5">
            <a:extLst>
              <a:ext uri="{FF2B5EF4-FFF2-40B4-BE49-F238E27FC236}">
                <a16:creationId xmlns:a16="http://schemas.microsoft.com/office/drawing/2014/main" id="{7557676A-9809-A14A-A53A-9D1ADD3D5332}"/>
              </a:ext>
            </a:extLst>
          </p:cNvPr>
          <p:cNvSpPr>
            <a:spLocks noGrp="1"/>
          </p:cNvSpPr>
          <p:nvPr>
            <p:ph type="body" sz="quarter" idx="14"/>
          </p:nvPr>
        </p:nvSpPr>
        <p:spPr>
          <a:xfrm>
            <a:off x="1116115" y="3432266"/>
            <a:ext cx="7022948" cy="253746"/>
          </a:xfrm>
        </p:spPr>
        <p:txBody>
          <a:bodyPr>
            <a:normAutofit/>
          </a:bodyPr>
          <a:lstStyle/>
          <a:p>
            <a:pPr algn="ctr"/>
            <a:r>
              <a:rPr lang="en-US" sz="1500" b="0" dirty="0">
                <a:solidFill>
                  <a:schemeClr val="bg1">
                    <a:lumMod val="75000"/>
                    <a:lumOff val="25000"/>
                  </a:schemeClr>
                </a:solidFill>
              </a:rPr>
              <a:t>10.28.2022</a:t>
            </a:r>
          </a:p>
        </p:txBody>
      </p:sp>
    </p:spTree>
    <p:extLst>
      <p:ext uri="{BB962C8B-B14F-4D97-AF65-F5344CB8AC3E}">
        <p14:creationId xmlns:p14="http://schemas.microsoft.com/office/powerpoint/2010/main" val="737092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C26B3844-CBD6-7B43-B2D8-5F02840AC533}"/>
              </a:ext>
            </a:extLst>
          </p:cNvPr>
          <p:cNvSpPr/>
          <p:nvPr/>
        </p:nvSpPr>
        <p:spPr>
          <a:xfrm>
            <a:off x="258618" y="4041688"/>
            <a:ext cx="2781116"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ln w="22225">
                <a:solidFill>
                  <a:schemeClr val="accent2"/>
                </a:solidFill>
                <a:prstDash val="solid"/>
              </a:ln>
              <a:solidFill>
                <a:schemeClr val="accent2">
                  <a:lumMod val="40000"/>
                  <a:lumOff val="60000"/>
                </a:schemeClr>
              </a:solidFill>
            </a:endParaRPr>
          </a:p>
        </p:txBody>
      </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Works Completed</a:t>
            </a:r>
            <a:endParaRPr lang="en-US" dirty="0"/>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Computer Vision : Target Detection</a:t>
            </a:r>
          </a:p>
        </p:txBody>
      </p:sp>
      <p:grpSp>
        <p:nvGrpSpPr>
          <p:cNvPr id="33" name="그룹 32">
            <a:extLst>
              <a:ext uri="{FF2B5EF4-FFF2-40B4-BE49-F238E27FC236}">
                <a16:creationId xmlns:a16="http://schemas.microsoft.com/office/drawing/2014/main" id="{B57561CA-1019-1A4D-B7B0-7AE74E6D5657}"/>
              </a:ext>
            </a:extLst>
          </p:cNvPr>
          <p:cNvGrpSpPr/>
          <p:nvPr/>
        </p:nvGrpSpPr>
        <p:grpSpPr>
          <a:xfrm>
            <a:off x="220677" y="1440658"/>
            <a:ext cx="2250407" cy="3455427"/>
            <a:chOff x="220677" y="1440658"/>
            <a:chExt cx="2250407" cy="3455427"/>
          </a:xfrm>
        </p:grpSpPr>
        <p:sp>
          <p:nvSpPr>
            <p:cNvPr id="25" name="화살표: 오른쪽 14">
              <a:extLst>
                <a:ext uri="{FF2B5EF4-FFF2-40B4-BE49-F238E27FC236}">
                  <a16:creationId xmlns:a16="http://schemas.microsoft.com/office/drawing/2014/main" id="{EF70AEDF-46D0-4041-A37A-9B38AF5EF8E7}"/>
                </a:ext>
              </a:extLst>
            </p:cNvPr>
            <p:cNvSpPr/>
            <p:nvPr/>
          </p:nvSpPr>
          <p:spPr>
            <a:xfrm>
              <a:off x="1885888" y="3001590"/>
              <a:ext cx="585196" cy="444301"/>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6" name="그룹 25">
              <a:extLst>
                <a:ext uri="{FF2B5EF4-FFF2-40B4-BE49-F238E27FC236}">
                  <a16:creationId xmlns:a16="http://schemas.microsoft.com/office/drawing/2014/main" id="{7835F135-41CB-E546-BDAE-E9CC4A17B5B7}"/>
                </a:ext>
              </a:extLst>
            </p:cNvPr>
            <p:cNvGrpSpPr/>
            <p:nvPr/>
          </p:nvGrpSpPr>
          <p:grpSpPr>
            <a:xfrm>
              <a:off x="223754" y="1440658"/>
              <a:ext cx="1905169" cy="3455427"/>
              <a:chOff x="3373148" y="1448157"/>
              <a:chExt cx="1447200" cy="2396499"/>
            </a:xfrm>
          </p:grpSpPr>
          <p:sp>
            <p:nvSpPr>
              <p:cNvPr id="28" name="직사각형 27">
                <a:extLst>
                  <a:ext uri="{FF2B5EF4-FFF2-40B4-BE49-F238E27FC236}">
                    <a16:creationId xmlns:a16="http://schemas.microsoft.com/office/drawing/2014/main" id="{78605057-7421-2045-9CFD-6E31293384BF}"/>
                  </a:ext>
                </a:extLst>
              </p:cNvPr>
              <p:cNvSpPr/>
              <p:nvPr/>
            </p:nvSpPr>
            <p:spPr>
              <a:xfrm>
                <a:off x="3373148" y="1463747"/>
                <a:ext cx="1446938" cy="2380909"/>
              </a:xfrm>
              <a:prstGeom prst="rect">
                <a:avLst/>
              </a:prstGeom>
              <a:solidFill>
                <a:schemeClr val="accent2"/>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9" name="직사각형 28">
                <a:extLst>
                  <a:ext uri="{FF2B5EF4-FFF2-40B4-BE49-F238E27FC236}">
                    <a16:creationId xmlns:a16="http://schemas.microsoft.com/office/drawing/2014/main" id="{FFD94DC5-E0D2-D145-853B-62C9D7E05DE1}"/>
                  </a:ext>
                </a:extLst>
              </p:cNvPr>
              <p:cNvSpPr/>
              <p:nvPr/>
            </p:nvSpPr>
            <p:spPr>
              <a:xfrm>
                <a:off x="3373148" y="1448157"/>
                <a:ext cx="1447200" cy="817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27" name="직선 연결선[R] 26">
              <a:extLst>
                <a:ext uri="{FF2B5EF4-FFF2-40B4-BE49-F238E27FC236}">
                  <a16:creationId xmlns:a16="http://schemas.microsoft.com/office/drawing/2014/main" id="{11833447-F852-3944-8E49-2A10E333BC08}"/>
                </a:ext>
              </a:extLst>
            </p:cNvPr>
            <p:cNvCxnSpPr>
              <a:cxnSpLocks/>
            </p:cNvCxnSpPr>
            <p:nvPr/>
          </p:nvCxnSpPr>
          <p:spPr>
            <a:xfrm>
              <a:off x="220677" y="3759420"/>
              <a:ext cx="190482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pic>
        <p:nvPicPr>
          <p:cNvPr id="31" name="내용 개체 틀 6" descr="텍스트, 명함이(가) 표시된 사진&#10;&#10;자동 생성된 설명">
            <a:extLst>
              <a:ext uri="{FF2B5EF4-FFF2-40B4-BE49-F238E27FC236}">
                <a16:creationId xmlns:a16="http://schemas.microsoft.com/office/drawing/2014/main" id="{015203A5-4582-2442-AD5B-9206A7EB67DA}"/>
              </a:ext>
            </a:extLst>
          </p:cNvPr>
          <p:cNvPicPr>
            <a:picLocks noChangeAspect="1"/>
          </p:cNvPicPr>
          <p:nvPr/>
        </p:nvPicPr>
        <p:blipFill>
          <a:blip r:embed="rId3"/>
          <a:stretch>
            <a:fillRect/>
          </a:stretch>
        </p:blipFill>
        <p:spPr>
          <a:xfrm>
            <a:off x="435733" y="1615297"/>
            <a:ext cx="1480866" cy="1974489"/>
          </a:xfrm>
          <a:prstGeom prst="rect">
            <a:avLst/>
          </a:prstGeom>
          <a:effectLst>
            <a:softEdge rad="12700"/>
          </a:effectLst>
        </p:spPr>
      </p:pic>
      <p:sp>
        <p:nvSpPr>
          <p:cNvPr id="32" name="TextBox 31">
            <a:extLst>
              <a:ext uri="{FF2B5EF4-FFF2-40B4-BE49-F238E27FC236}">
                <a16:creationId xmlns:a16="http://schemas.microsoft.com/office/drawing/2014/main" id="{5BCFD079-46A6-C64E-93A6-9C2A20A1E520}"/>
              </a:ext>
            </a:extLst>
          </p:cNvPr>
          <p:cNvSpPr txBox="1"/>
          <p:nvPr/>
        </p:nvSpPr>
        <p:spPr>
          <a:xfrm>
            <a:off x="358819" y="3795094"/>
            <a:ext cx="1544158" cy="338554"/>
          </a:xfrm>
          <a:prstGeom prst="rect">
            <a:avLst/>
          </a:prstGeom>
          <a:noFill/>
        </p:spPr>
        <p:txBody>
          <a:bodyPr wrap="square" anchor="ctr">
            <a:spAutoFit/>
          </a:bodyPr>
          <a:lstStyle/>
          <a:p>
            <a:pPr algn="ctr"/>
            <a:r>
              <a:rPr lang="en-US" altLang="ko-KR" sz="1600" dirty="0">
                <a:solidFill>
                  <a:schemeClr val="bg1"/>
                </a:solidFill>
                <a:latin typeface="Franklin Gothic Medium" panose="020B0603020102020204" pitchFamily="34" charset="0"/>
              </a:rPr>
              <a:t>Original</a:t>
            </a:r>
          </a:p>
        </p:txBody>
      </p:sp>
      <p:grpSp>
        <p:nvGrpSpPr>
          <p:cNvPr id="34" name="그룹 33">
            <a:extLst>
              <a:ext uri="{FF2B5EF4-FFF2-40B4-BE49-F238E27FC236}">
                <a16:creationId xmlns:a16="http://schemas.microsoft.com/office/drawing/2014/main" id="{5A6F7D54-F986-7042-B96E-B1F77E4F91AD}"/>
              </a:ext>
            </a:extLst>
          </p:cNvPr>
          <p:cNvGrpSpPr/>
          <p:nvPr/>
        </p:nvGrpSpPr>
        <p:grpSpPr>
          <a:xfrm>
            <a:off x="2472019" y="1440657"/>
            <a:ext cx="2250407" cy="3455427"/>
            <a:chOff x="220677" y="1440658"/>
            <a:chExt cx="2250407" cy="3291066"/>
          </a:xfrm>
        </p:grpSpPr>
        <p:sp>
          <p:nvSpPr>
            <p:cNvPr id="35" name="화살표: 오른쪽 14">
              <a:extLst>
                <a:ext uri="{FF2B5EF4-FFF2-40B4-BE49-F238E27FC236}">
                  <a16:creationId xmlns:a16="http://schemas.microsoft.com/office/drawing/2014/main" id="{8AFC957B-4768-E946-B0C7-E8D23D19A5C6}"/>
                </a:ext>
              </a:extLst>
            </p:cNvPr>
            <p:cNvSpPr/>
            <p:nvPr/>
          </p:nvSpPr>
          <p:spPr>
            <a:xfrm>
              <a:off x="1885888" y="3001590"/>
              <a:ext cx="585196" cy="444301"/>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6" name="그룹 35">
              <a:extLst>
                <a:ext uri="{FF2B5EF4-FFF2-40B4-BE49-F238E27FC236}">
                  <a16:creationId xmlns:a16="http://schemas.microsoft.com/office/drawing/2014/main" id="{5B30BD94-40DF-284D-96BC-65400FC4D8BA}"/>
                </a:ext>
              </a:extLst>
            </p:cNvPr>
            <p:cNvGrpSpPr/>
            <p:nvPr/>
          </p:nvGrpSpPr>
          <p:grpSpPr>
            <a:xfrm>
              <a:off x="223754" y="1440658"/>
              <a:ext cx="1905169" cy="3291066"/>
              <a:chOff x="3373148" y="1448157"/>
              <a:chExt cx="1447200" cy="2282507"/>
            </a:xfrm>
          </p:grpSpPr>
          <p:sp>
            <p:nvSpPr>
              <p:cNvPr id="38" name="직사각형 37">
                <a:extLst>
                  <a:ext uri="{FF2B5EF4-FFF2-40B4-BE49-F238E27FC236}">
                    <a16:creationId xmlns:a16="http://schemas.microsoft.com/office/drawing/2014/main" id="{95D4C8A5-5001-9F44-8BA0-66CB6345A271}"/>
                  </a:ext>
                </a:extLst>
              </p:cNvPr>
              <p:cNvSpPr/>
              <p:nvPr/>
            </p:nvSpPr>
            <p:spPr>
              <a:xfrm>
                <a:off x="3373148" y="1463748"/>
                <a:ext cx="1446938" cy="2266916"/>
              </a:xfrm>
              <a:prstGeom prst="rect">
                <a:avLst/>
              </a:prstGeom>
              <a:solidFill>
                <a:schemeClr val="accent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9" name="직사각형 38">
                <a:extLst>
                  <a:ext uri="{FF2B5EF4-FFF2-40B4-BE49-F238E27FC236}">
                    <a16:creationId xmlns:a16="http://schemas.microsoft.com/office/drawing/2014/main" id="{8043F29C-A03B-654B-8F27-30A136C220B4}"/>
                  </a:ext>
                </a:extLst>
              </p:cNvPr>
              <p:cNvSpPr/>
              <p:nvPr/>
            </p:nvSpPr>
            <p:spPr>
              <a:xfrm>
                <a:off x="3373148" y="1448157"/>
                <a:ext cx="1447200" cy="817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37" name="직선 연결선[R] 36">
              <a:extLst>
                <a:ext uri="{FF2B5EF4-FFF2-40B4-BE49-F238E27FC236}">
                  <a16:creationId xmlns:a16="http://schemas.microsoft.com/office/drawing/2014/main" id="{46FBAD4D-F145-3D4F-AB74-17721172D342}"/>
                </a:ext>
              </a:extLst>
            </p:cNvPr>
            <p:cNvCxnSpPr>
              <a:cxnSpLocks/>
            </p:cNvCxnSpPr>
            <p:nvPr/>
          </p:nvCxnSpPr>
          <p:spPr>
            <a:xfrm>
              <a:off x="220677" y="3658271"/>
              <a:ext cx="1904824"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F258CA5-0465-154C-9F01-32B76D7C8AE0}"/>
              </a:ext>
            </a:extLst>
          </p:cNvPr>
          <p:cNvSpPr txBox="1"/>
          <p:nvPr/>
        </p:nvSpPr>
        <p:spPr>
          <a:xfrm>
            <a:off x="2333911" y="3723816"/>
            <a:ext cx="2177027" cy="584775"/>
          </a:xfrm>
          <a:prstGeom prst="rect">
            <a:avLst/>
          </a:prstGeom>
          <a:noFill/>
        </p:spPr>
        <p:txBody>
          <a:bodyPr wrap="square" anchor="ctr">
            <a:spAutoFit/>
          </a:bodyPr>
          <a:lstStyle/>
          <a:p>
            <a:pPr algn="ctr"/>
            <a:r>
              <a:rPr lang="en-US" altLang="ko-KR" sz="1550" dirty="0">
                <a:solidFill>
                  <a:schemeClr val="bg1"/>
                </a:solidFill>
                <a:latin typeface="Franklin Gothic Medium" panose="020B0603020102020204" pitchFamily="34" charset="0"/>
              </a:rPr>
              <a:t>Blurring &amp;</a:t>
            </a:r>
          </a:p>
          <a:p>
            <a:pPr algn="ctr"/>
            <a:r>
              <a:rPr lang="en-US" altLang="ko-KR" sz="1550" dirty="0">
                <a:solidFill>
                  <a:schemeClr val="bg1"/>
                </a:solidFill>
                <a:latin typeface="Franklin Gothic Medium" panose="020B0603020102020204" pitchFamily="34" charset="0"/>
              </a:rPr>
              <a:t> Edge Detection</a:t>
            </a:r>
            <a:endParaRPr lang="ko-KR" altLang="en-US" sz="1550" dirty="0">
              <a:solidFill>
                <a:schemeClr val="bg1"/>
              </a:solidFill>
              <a:latin typeface="Franklin Gothic Medium" panose="020B0603020102020204" pitchFamily="34" charset="0"/>
            </a:endParaRPr>
          </a:p>
        </p:txBody>
      </p:sp>
      <p:pic>
        <p:nvPicPr>
          <p:cNvPr id="41" name="그림 40">
            <a:extLst>
              <a:ext uri="{FF2B5EF4-FFF2-40B4-BE49-F238E27FC236}">
                <a16:creationId xmlns:a16="http://schemas.microsoft.com/office/drawing/2014/main" id="{E7DF77B5-2B0A-1C49-8E85-ED6A60011755}"/>
              </a:ext>
            </a:extLst>
          </p:cNvPr>
          <p:cNvPicPr>
            <a:picLocks noChangeAspect="1"/>
          </p:cNvPicPr>
          <p:nvPr/>
        </p:nvPicPr>
        <p:blipFill>
          <a:blip r:embed="rId4"/>
          <a:stretch>
            <a:fillRect/>
          </a:stretch>
        </p:blipFill>
        <p:spPr>
          <a:xfrm>
            <a:off x="2681275" y="1609294"/>
            <a:ext cx="1482300" cy="1976400"/>
          </a:xfrm>
          <a:prstGeom prst="rect">
            <a:avLst/>
          </a:prstGeom>
          <a:effectLst>
            <a:softEdge rad="12700"/>
          </a:effectLst>
        </p:spPr>
      </p:pic>
      <p:sp>
        <p:nvSpPr>
          <p:cNvPr id="42" name="TextBox 41">
            <a:extLst>
              <a:ext uri="{FF2B5EF4-FFF2-40B4-BE49-F238E27FC236}">
                <a16:creationId xmlns:a16="http://schemas.microsoft.com/office/drawing/2014/main" id="{0AA12E16-7315-1240-BEFE-A27FD381AA61}"/>
              </a:ext>
            </a:extLst>
          </p:cNvPr>
          <p:cNvSpPr txBox="1"/>
          <p:nvPr/>
        </p:nvSpPr>
        <p:spPr>
          <a:xfrm>
            <a:off x="2507590" y="4252700"/>
            <a:ext cx="1977003" cy="830997"/>
          </a:xfrm>
          <a:prstGeom prst="rect">
            <a:avLst/>
          </a:prstGeom>
          <a:noFill/>
        </p:spPr>
        <p:txBody>
          <a:bodyPr wrap="square" rtlCol="0">
            <a:spAutoFit/>
          </a:bodyPr>
          <a:lstStyle/>
          <a:p>
            <a:r>
              <a:rPr kumimoji="1" lang="en-US" altLang="ko-KR" sz="1200" b="1" dirty="0">
                <a:latin typeface="Franklin Gothic Medium" panose="020B0603020102020204" pitchFamily="34" charset="0"/>
              </a:rPr>
              <a:t> - Blurring</a:t>
            </a:r>
            <a:r>
              <a:rPr kumimoji="1" lang="ko-KR" altLang="en-US" sz="1200" b="1" dirty="0">
                <a:latin typeface="Franklin Gothic Medium" panose="020B0603020102020204" pitchFamily="34" charset="0"/>
              </a:rPr>
              <a:t> </a:t>
            </a:r>
            <a:r>
              <a:rPr kumimoji="1" lang="en-US" altLang="ko-KR" sz="1200" b="1" dirty="0">
                <a:latin typeface="Franklin Gothic Medium" panose="020B0603020102020204" pitchFamily="34" charset="0"/>
              </a:rPr>
              <a:t>:</a:t>
            </a:r>
            <a:r>
              <a:rPr kumimoji="1" lang="ko-KR" altLang="en-US" sz="1200" b="1" dirty="0">
                <a:latin typeface="Franklin Gothic Medium" panose="020B0603020102020204" pitchFamily="34" charset="0"/>
              </a:rPr>
              <a:t> </a:t>
            </a:r>
            <a:r>
              <a:rPr kumimoji="1" lang="en-US" altLang="ko-KR" sz="1200" b="1" dirty="0">
                <a:latin typeface="Franklin Gothic Medium" panose="020B0603020102020204" pitchFamily="34" charset="0"/>
              </a:rPr>
              <a:t>Denoising</a:t>
            </a:r>
          </a:p>
          <a:p>
            <a:r>
              <a:rPr kumimoji="1" lang="en-US" altLang="ko-KR" sz="1200" b="1" dirty="0">
                <a:latin typeface="Franklin Gothic Medium" panose="020B0603020102020204" pitchFamily="34" charset="0"/>
              </a:rPr>
              <a:t> - Edge</a:t>
            </a:r>
            <a:r>
              <a:rPr kumimoji="1" lang="ko-KR" altLang="en-US" sz="1200" b="1" dirty="0">
                <a:latin typeface="Franklin Gothic Medium" panose="020B0603020102020204" pitchFamily="34" charset="0"/>
              </a:rPr>
              <a:t> </a:t>
            </a:r>
            <a:r>
              <a:rPr kumimoji="1" lang="en-US" altLang="ko-KR" sz="1200" b="1" dirty="0">
                <a:latin typeface="Franklin Gothic Medium" panose="020B0603020102020204" pitchFamily="34" charset="0"/>
              </a:rPr>
              <a:t>Detector</a:t>
            </a:r>
            <a:r>
              <a:rPr kumimoji="1" lang="ko-KR" altLang="en-US" sz="1200" b="1" dirty="0">
                <a:latin typeface="Franklin Gothic Medium" panose="020B0603020102020204" pitchFamily="34" charset="0"/>
              </a:rPr>
              <a:t> </a:t>
            </a:r>
            <a:r>
              <a:rPr kumimoji="1" lang="en-US" altLang="ko-KR" sz="1200" b="1" dirty="0">
                <a:latin typeface="Franklin Gothic Medium" panose="020B0603020102020204" pitchFamily="34" charset="0"/>
              </a:rPr>
              <a:t>:</a:t>
            </a:r>
          </a:p>
          <a:p>
            <a:r>
              <a:rPr kumimoji="1" lang="en-US" altLang="ko-KR" sz="1200" b="1" dirty="0">
                <a:latin typeface="Franklin Gothic Medium" panose="020B0603020102020204" pitchFamily="34" charset="0"/>
              </a:rPr>
              <a:t>    Find</a:t>
            </a:r>
            <a:r>
              <a:rPr kumimoji="1" lang="ko-KR" altLang="en-US" sz="1200" b="1" dirty="0">
                <a:latin typeface="Franklin Gothic Medium" panose="020B0603020102020204" pitchFamily="34" charset="0"/>
              </a:rPr>
              <a:t> </a:t>
            </a:r>
            <a:r>
              <a:rPr kumimoji="1" lang="en-US" altLang="ko-KR" sz="1200" b="1" dirty="0">
                <a:latin typeface="Franklin Gothic Medium" panose="020B0603020102020204" pitchFamily="34" charset="0"/>
              </a:rPr>
              <a:t>all of</a:t>
            </a:r>
            <a:r>
              <a:rPr kumimoji="1" lang="ko-KR" altLang="en-US" sz="1200" b="1" dirty="0">
                <a:latin typeface="Franklin Gothic Medium" panose="020B0603020102020204" pitchFamily="34" charset="0"/>
              </a:rPr>
              <a:t> </a:t>
            </a:r>
            <a:r>
              <a:rPr kumimoji="1" lang="en-US" altLang="ko-KR" sz="1200" b="1" dirty="0">
                <a:latin typeface="Franklin Gothic Medium" panose="020B0603020102020204" pitchFamily="34" charset="0"/>
              </a:rPr>
              <a:t>line</a:t>
            </a:r>
          </a:p>
          <a:p>
            <a:endParaRPr kumimoji="1" lang="ko-Kore-KR" altLang="en-US" sz="1200" b="1" dirty="0">
              <a:latin typeface="Franklin Gothic Medium" panose="020B0603020102020204" pitchFamily="34" charset="0"/>
            </a:endParaRPr>
          </a:p>
        </p:txBody>
      </p:sp>
      <p:grpSp>
        <p:nvGrpSpPr>
          <p:cNvPr id="43" name="그룹 42">
            <a:extLst>
              <a:ext uri="{FF2B5EF4-FFF2-40B4-BE49-F238E27FC236}">
                <a16:creationId xmlns:a16="http://schemas.microsoft.com/office/drawing/2014/main" id="{A820DC08-B052-F745-B742-D32549F21102}"/>
              </a:ext>
            </a:extLst>
          </p:cNvPr>
          <p:cNvGrpSpPr/>
          <p:nvPr/>
        </p:nvGrpSpPr>
        <p:grpSpPr>
          <a:xfrm>
            <a:off x="4720284" y="1440496"/>
            <a:ext cx="2250407" cy="3455588"/>
            <a:chOff x="220677" y="1440658"/>
            <a:chExt cx="2250407" cy="3291066"/>
          </a:xfrm>
        </p:grpSpPr>
        <p:sp>
          <p:nvSpPr>
            <p:cNvPr id="44" name="화살표: 오른쪽 14">
              <a:extLst>
                <a:ext uri="{FF2B5EF4-FFF2-40B4-BE49-F238E27FC236}">
                  <a16:creationId xmlns:a16="http://schemas.microsoft.com/office/drawing/2014/main" id="{6E9B444D-0450-AA41-BC7F-FDB1B43BA48E}"/>
                </a:ext>
              </a:extLst>
            </p:cNvPr>
            <p:cNvSpPr/>
            <p:nvPr/>
          </p:nvSpPr>
          <p:spPr>
            <a:xfrm>
              <a:off x="1885888" y="3001590"/>
              <a:ext cx="585196" cy="444301"/>
            </a:xfrm>
            <a:prstGeom prst="right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5" name="그룹 44">
              <a:extLst>
                <a:ext uri="{FF2B5EF4-FFF2-40B4-BE49-F238E27FC236}">
                  <a16:creationId xmlns:a16="http://schemas.microsoft.com/office/drawing/2014/main" id="{9E76494D-48D3-1A44-9CB5-6F8F224697E1}"/>
                </a:ext>
              </a:extLst>
            </p:cNvPr>
            <p:cNvGrpSpPr/>
            <p:nvPr/>
          </p:nvGrpSpPr>
          <p:grpSpPr>
            <a:xfrm>
              <a:off x="223754" y="1440658"/>
              <a:ext cx="1905169" cy="3291066"/>
              <a:chOff x="3373148" y="1448157"/>
              <a:chExt cx="1447200" cy="2282507"/>
            </a:xfrm>
          </p:grpSpPr>
          <p:sp>
            <p:nvSpPr>
              <p:cNvPr id="47" name="직사각형 46">
                <a:extLst>
                  <a:ext uri="{FF2B5EF4-FFF2-40B4-BE49-F238E27FC236}">
                    <a16:creationId xmlns:a16="http://schemas.microsoft.com/office/drawing/2014/main" id="{95A9FCD9-B0BE-6B48-9CF1-6886FF676BAB}"/>
                  </a:ext>
                </a:extLst>
              </p:cNvPr>
              <p:cNvSpPr/>
              <p:nvPr/>
            </p:nvSpPr>
            <p:spPr>
              <a:xfrm>
                <a:off x="3373148" y="1463748"/>
                <a:ext cx="1446938" cy="2266916"/>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48" name="직사각형 47">
                <a:extLst>
                  <a:ext uri="{FF2B5EF4-FFF2-40B4-BE49-F238E27FC236}">
                    <a16:creationId xmlns:a16="http://schemas.microsoft.com/office/drawing/2014/main" id="{378CC5D2-D263-B44F-B104-09145CC2DBA3}"/>
                  </a:ext>
                </a:extLst>
              </p:cNvPr>
              <p:cNvSpPr/>
              <p:nvPr/>
            </p:nvSpPr>
            <p:spPr>
              <a:xfrm>
                <a:off x="3373148" y="1448157"/>
                <a:ext cx="1447200" cy="81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46" name="직선 연결선[R] 45">
              <a:extLst>
                <a:ext uri="{FF2B5EF4-FFF2-40B4-BE49-F238E27FC236}">
                  <a16:creationId xmlns:a16="http://schemas.microsoft.com/office/drawing/2014/main" id="{67A7E737-0952-9047-BDB4-8D6FF93A2D0E}"/>
                </a:ext>
              </a:extLst>
            </p:cNvPr>
            <p:cNvCxnSpPr>
              <a:cxnSpLocks/>
            </p:cNvCxnSpPr>
            <p:nvPr/>
          </p:nvCxnSpPr>
          <p:spPr>
            <a:xfrm>
              <a:off x="220677" y="3667345"/>
              <a:ext cx="190482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9" name="그림 48" descr="텍스트, 명함이(가) 표시된 사진&#10;&#10;자동 생성된 설명">
            <a:extLst>
              <a:ext uri="{FF2B5EF4-FFF2-40B4-BE49-F238E27FC236}">
                <a16:creationId xmlns:a16="http://schemas.microsoft.com/office/drawing/2014/main" id="{CA13C896-BDB4-2149-8237-8A9B4BBBBE55}"/>
              </a:ext>
            </a:extLst>
          </p:cNvPr>
          <p:cNvPicPr>
            <a:picLocks noChangeAspect="1"/>
          </p:cNvPicPr>
          <p:nvPr/>
        </p:nvPicPr>
        <p:blipFill>
          <a:blip r:embed="rId5"/>
          <a:stretch>
            <a:fillRect/>
          </a:stretch>
        </p:blipFill>
        <p:spPr>
          <a:xfrm>
            <a:off x="4928590" y="1615265"/>
            <a:ext cx="1482299" cy="1976400"/>
          </a:xfrm>
          <a:prstGeom prst="rect">
            <a:avLst/>
          </a:prstGeom>
          <a:effectLst>
            <a:softEdge rad="12700"/>
          </a:effectLst>
        </p:spPr>
      </p:pic>
      <p:sp>
        <p:nvSpPr>
          <p:cNvPr id="51" name="TextBox 50">
            <a:extLst>
              <a:ext uri="{FF2B5EF4-FFF2-40B4-BE49-F238E27FC236}">
                <a16:creationId xmlns:a16="http://schemas.microsoft.com/office/drawing/2014/main" id="{11784232-14CA-544D-8CCC-FBDD2F1AB1C6}"/>
              </a:ext>
            </a:extLst>
          </p:cNvPr>
          <p:cNvSpPr txBox="1"/>
          <p:nvPr/>
        </p:nvSpPr>
        <p:spPr>
          <a:xfrm>
            <a:off x="4897660" y="3799238"/>
            <a:ext cx="1544158" cy="338554"/>
          </a:xfrm>
          <a:prstGeom prst="rect">
            <a:avLst/>
          </a:prstGeom>
          <a:noFill/>
        </p:spPr>
        <p:txBody>
          <a:bodyPr wrap="square" anchor="ctr">
            <a:spAutoFit/>
          </a:bodyPr>
          <a:lstStyle/>
          <a:p>
            <a:pPr algn="ctr"/>
            <a:r>
              <a:rPr lang="en-US" altLang="ko-KR" sz="1600" dirty="0">
                <a:solidFill>
                  <a:schemeClr val="bg1"/>
                </a:solidFill>
                <a:latin typeface="Franklin Gothic Medium" panose="020B0603020102020204" pitchFamily="34" charset="0"/>
              </a:rPr>
              <a:t>Contour</a:t>
            </a:r>
          </a:p>
        </p:txBody>
      </p:sp>
      <p:sp>
        <p:nvSpPr>
          <p:cNvPr id="52" name="TextBox 51">
            <a:extLst>
              <a:ext uri="{FF2B5EF4-FFF2-40B4-BE49-F238E27FC236}">
                <a16:creationId xmlns:a16="http://schemas.microsoft.com/office/drawing/2014/main" id="{4A08FB92-C07F-EB49-B31D-6017036B4801}"/>
              </a:ext>
            </a:extLst>
          </p:cNvPr>
          <p:cNvSpPr txBox="1"/>
          <p:nvPr/>
        </p:nvSpPr>
        <p:spPr>
          <a:xfrm>
            <a:off x="4691231" y="4215415"/>
            <a:ext cx="2048055" cy="646331"/>
          </a:xfrm>
          <a:prstGeom prst="rect">
            <a:avLst/>
          </a:prstGeom>
          <a:noFill/>
        </p:spPr>
        <p:txBody>
          <a:bodyPr wrap="square" rtlCol="0">
            <a:spAutoFit/>
          </a:bodyPr>
          <a:lstStyle/>
          <a:p>
            <a:r>
              <a:rPr kumimoji="1" lang="en-US" altLang="ko-Kore-KR" sz="1200" b="1" dirty="0">
                <a:latin typeface="Franklin Gothic Medium" panose="020B0603020102020204" pitchFamily="34" charset="0"/>
              </a:rPr>
              <a:t> - Find a closed curve</a:t>
            </a:r>
          </a:p>
          <a:p>
            <a:r>
              <a:rPr kumimoji="1" lang="en-US" altLang="ko-Kore-KR" sz="1200" b="1" dirty="0">
                <a:latin typeface="Franklin Gothic Medium" panose="020B0603020102020204" pitchFamily="34" charset="0"/>
              </a:rPr>
              <a:t> - Green points : the vertex coordinates of a quadrangle</a:t>
            </a:r>
            <a:endParaRPr kumimoji="1" lang="ko-Kore-KR" altLang="en-US" sz="1200" b="1" dirty="0">
              <a:latin typeface="Franklin Gothic Medium" panose="020B0603020102020204" pitchFamily="34" charset="0"/>
            </a:endParaRPr>
          </a:p>
        </p:txBody>
      </p:sp>
      <p:grpSp>
        <p:nvGrpSpPr>
          <p:cNvPr id="62" name="그룹 61">
            <a:extLst>
              <a:ext uri="{FF2B5EF4-FFF2-40B4-BE49-F238E27FC236}">
                <a16:creationId xmlns:a16="http://schemas.microsoft.com/office/drawing/2014/main" id="{97CC1C57-4084-6540-8770-2C2B239A000F}"/>
              </a:ext>
            </a:extLst>
          </p:cNvPr>
          <p:cNvGrpSpPr/>
          <p:nvPr/>
        </p:nvGrpSpPr>
        <p:grpSpPr>
          <a:xfrm>
            <a:off x="6965472" y="1440496"/>
            <a:ext cx="1908246" cy="3455588"/>
            <a:chOff x="6965472" y="1440496"/>
            <a:chExt cx="1908246" cy="3291066"/>
          </a:xfrm>
        </p:grpSpPr>
        <p:grpSp>
          <p:nvGrpSpPr>
            <p:cNvPr id="55" name="그룹 54">
              <a:extLst>
                <a:ext uri="{FF2B5EF4-FFF2-40B4-BE49-F238E27FC236}">
                  <a16:creationId xmlns:a16="http://schemas.microsoft.com/office/drawing/2014/main" id="{00F79CC7-10DC-F24D-AE95-EFC0E583B338}"/>
                </a:ext>
              </a:extLst>
            </p:cNvPr>
            <p:cNvGrpSpPr/>
            <p:nvPr/>
          </p:nvGrpSpPr>
          <p:grpSpPr>
            <a:xfrm>
              <a:off x="6968549" y="1440496"/>
              <a:ext cx="1905169" cy="3291066"/>
              <a:chOff x="3373148" y="1448157"/>
              <a:chExt cx="1447200" cy="2282507"/>
            </a:xfrm>
          </p:grpSpPr>
          <p:sp>
            <p:nvSpPr>
              <p:cNvPr id="57" name="직사각형 56">
                <a:extLst>
                  <a:ext uri="{FF2B5EF4-FFF2-40B4-BE49-F238E27FC236}">
                    <a16:creationId xmlns:a16="http://schemas.microsoft.com/office/drawing/2014/main" id="{A218EC76-446E-A643-91AD-9298A39A3417}"/>
                  </a:ext>
                </a:extLst>
              </p:cNvPr>
              <p:cNvSpPr/>
              <p:nvPr/>
            </p:nvSpPr>
            <p:spPr>
              <a:xfrm>
                <a:off x="3373148" y="1463748"/>
                <a:ext cx="1446938" cy="2266916"/>
              </a:xfrm>
              <a:prstGeom prst="rect">
                <a:avLst/>
              </a:prstGeom>
              <a:solidFill>
                <a:schemeClr val="accent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58" name="직사각형 57">
                <a:extLst>
                  <a:ext uri="{FF2B5EF4-FFF2-40B4-BE49-F238E27FC236}">
                    <a16:creationId xmlns:a16="http://schemas.microsoft.com/office/drawing/2014/main" id="{E551770F-67D2-6740-A8B6-F0B012C5AFB4}"/>
                  </a:ext>
                </a:extLst>
              </p:cNvPr>
              <p:cNvSpPr/>
              <p:nvPr/>
            </p:nvSpPr>
            <p:spPr>
              <a:xfrm>
                <a:off x="3373148" y="1448157"/>
                <a:ext cx="1447200" cy="8174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56" name="직선 연결선[R] 55">
              <a:extLst>
                <a:ext uri="{FF2B5EF4-FFF2-40B4-BE49-F238E27FC236}">
                  <a16:creationId xmlns:a16="http://schemas.microsoft.com/office/drawing/2014/main" id="{1D83FCA4-D2CA-6146-B1C9-7530A7E7DE49}"/>
                </a:ext>
              </a:extLst>
            </p:cNvPr>
            <p:cNvCxnSpPr>
              <a:cxnSpLocks/>
            </p:cNvCxnSpPr>
            <p:nvPr/>
          </p:nvCxnSpPr>
          <p:spPr>
            <a:xfrm>
              <a:off x="6965472" y="3667183"/>
              <a:ext cx="190482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A4747C1-16AA-134F-A185-3588283FF4D4}"/>
              </a:ext>
            </a:extLst>
          </p:cNvPr>
          <p:cNvSpPr txBox="1"/>
          <p:nvPr/>
        </p:nvSpPr>
        <p:spPr>
          <a:xfrm>
            <a:off x="7149953" y="3749300"/>
            <a:ext cx="1544158" cy="584775"/>
          </a:xfrm>
          <a:prstGeom prst="rect">
            <a:avLst/>
          </a:prstGeom>
          <a:noFill/>
        </p:spPr>
        <p:txBody>
          <a:bodyPr wrap="square" anchor="ctr">
            <a:spAutoFit/>
          </a:bodyPr>
          <a:lstStyle/>
          <a:p>
            <a:pPr algn="ctr"/>
            <a:r>
              <a:rPr lang="en-US" altLang="ko-KR" sz="1600" dirty="0">
                <a:solidFill>
                  <a:schemeClr val="bg1"/>
                </a:solidFill>
                <a:latin typeface="Franklin Gothic Medium" panose="020B0603020102020204" pitchFamily="34" charset="0"/>
              </a:rPr>
              <a:t>Perspective Transformation</a:t>
            </a:r>
            <a:endParaRPr lang="ko-KR" altLang="en-US" sz="1600" dirty="0">
              <a:solidFill>
                <a:schemeClr val="bg1"/>
              </a:solidFill>
              <a:latin typeface="Franklin Gothic Medium" panose="020B0603020102020204" pitchFamily="34" charset="0"/>
            </a:endParaRPr>
          </a:p>
        </p:txBody>
      </p:sp>
      <p:pic>
        <p:nvPicPr>
          <p:cNvPr id="60" name="그림 59">
            <a:extLst>
              <a:ext uri="{FF2B5EF4-FFF2-40B4-BE49-F238E27FC236}">
                <a16:creationId xmlns:a16="http://schemas.microsoft.com/office/drawing/2014/main" id="{0EBAE30C-F8AC-0C4B-9767-6EC22E699DC8}"/>
              </a:ext>
            </a:extLst>
          </p:cNvPr>
          <p:cNvPicPr>
            <a:picLocks noChangeAspect="1"/>
          </p:cNvPicPr>
          <p:nvPr/>
        </p:nvPicPr>
        <p:blipFill rotWithShape="1">
          <a:blip r:embed="rId6"/>
          <a:srcRect l="973" r="1386"/>
          <a:stretch/>
        </p:blipFill>
        <p:spPr>
          <a:xfrm>
            <a:off x="7149953" y="2124258"/>
            <a:ext cx="1544158" cy="1211094"/>
          </a:xfrm>
          <a:prstGeom prst="rect">
            <a:avLst/>
          </a:prstGeom>
          <a:effectLst>
            <a:softEdge rad="12700"/>
          </a:effectLst>
        </p:spPr>
      </p:pic>
      <p:sp>
        <p:nvSpPr>
          <p:cNvPr id="61" name="TextBox 60">
            <a:extLst>
              <a:ext uri="{FF2B5EF4-FFF2-40B4-BE49-F238E27FC236}">
                <a16:creationId xmlns:a16="http://schemas.microsoft.com/office/drawing/2014/main" id="{437C4D3F-BCD7-D243-8694-340FE5A08BD6}"/>
              </a:ext>
            </a:extLst>
          </p:cNvPr>
          <p:cNvSpPr txBox="1"/>
          <p:nvPr/>
        </p:nvSpPr>
        <p:spPr>
          <a:xfrm>
            <a:off x="6954950" y="4258065"/>
            <a:ext cx="1904824" cy="461665"/>
          </a:xfrm>
          <a:prstGeom prst="rect">
            <a:avLst/>
          </a:prstGeom>
          <a:noFill/>
        </p:spPr>
        <p:txBody>
          <a:bodyPr wrap="square" rtlCol="0">
            <a:spAutoFit/>
          </a:bodyPr>
          <a:lstStyle/>
          <a:p>
            <a:r>
              <a:rPr kumimoji="1" lang="en-US" altLang="ko-Kore-KR" sz="1200" b="1" dirty="0">
                <a:latin typeface="Franklin Gothic Medium" panose="020B0603020102020204" pitchFamily="34" charset="0"/>
              </a:rPr>
              <a:t> - Project the target from 3D to 2D</a:t>
            </a:r>
            <a:endParaRPr kumimoji="1" lang="ko-Kore-KR" altLang="en-US" sz="1200" b="1" dirty="0">
              <a:latin typeface="Franklin Gothic Medium" panose="020B0603020102020204" pitchFamily="34" charset="0"/>
            </a:endParaRPr>
          </a:p>
        </p:txBody>
      </p:sp>
    </p:spTree>
    <p:extLst>
      <p:ext uri="{BB962C8B-B14F-4D97-AF65-F5344CB8AC3E}">
        <p14:creationId xmlns:p14="http://schemas.microsoft.com/office/powerpoint/2010/main" val="98005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Works Completed</a:t>
            </a:r>
            <a:endParaRPr lang="en-US" dirty="0"/>
          </a:p>
        </p:txBody>
      </p:sp>
      <p:sp>
        <p:nvSpPr>
          <p:cNvPr id="7" name="직사각형 6">
            <a:extLst>
              <a:ext uri="{FF2B5EF4-FFF2-40B4-BE49-F238E27FC236}">
                <a16:creationId xmlns:a16="http://schemas.microsoft.com/office/drawing/2014/main" id="{462A2EF1-10D1-5B4A-A018-E5D988F5F489}"/>
              </a:ext>
            </a:extLst>
          </p:cNvPr>
          <p:cNvSpPr/>
          <p:nvPr/>
        </p:nvSpPr>
        <p:spPr>
          <a:xfrm>
            <a:off x="258618" y="4041688"/>
            <a:ext cx="2781116"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ln w="22225">
                <a:solidFill>
                  <a:schemeClr val="accent2"/>
                </a:solidFill>
                <a:prstDash val="solid"/>
              </a:ln>
              <a:solidFill>
                <a:schemeClr val="accent2">
                  <a:lumMod val="40000"/>
                  <a:lumOff val="60000"/>
                </a:schemeClr>
              </a:solidFill>
            </a:endParaRPr>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Computer Vision : Extract the Shooting Point </a:t>
            </a:r>
          </a:p>
        </p:txBody>
      </p:sp>
      <p:pic>
        <p:nvPicPr>
          <p:cNvPr id="3" name="그림 2">
            <a:extLst>
              <a:ext uri="{FF2B5EF4-FFF2-40B4-BE49-F238E27FC236}">
                <a16:creationId xmlns:a16="http://schemas.microsoft.com/office/drawing/2014/main" id="{FA778D99-C59F-D33A-C29E-9AA75CCF18FF}"/>
              </a:ext>
            </a:extLst>
          </p:cNvPr>
          <p:cNvPicPr>
            <a:picLocks noChangeAspect="1"/>
          </p:cNvPicPr>
          <p:nvPr/>
        </p:nvPicPr>
        <p:blipFill>
          <a:blip r:embed="rId3"/>
          <a:stretch>
            <a:fillRect/>
          </a:stretch>
        </p:blipFill>
        <p:spPr>
          <a:xfrm>
            <a:off x="3620752" y="2205321"/>
            <a:ext cx="1916365" cy="1437274"/>
          </a:xfrm>
          <a:prstGeom prst="rect">
            <a:avLst/>
          </a:prstGeom>
          <a:effectLst>
            <a:softEdge rad="12700"/>
          </a:effectLst>
        </p:spPr>
      </p:pic>
      <p:pic>
        <p:nvPicPr>
          <p:cNvPr id="16" name="그림 15">
            <a:extLst>
              <a:ext uri="{FF2B5EF4-FFF2-40B4-BE49-F238E27FC236}">
                <a16:creationId xmlns:a16="http://schemas.microsoft.com/office/drawing/2014/main" id="{510275E6-B7F2-D631-C23D-8D6FC7618A97}"/>
              </a:ext>
            </a:extLst>
          </p:cNvPr>
          <p:cNvPicPr>
            <a:picLocks noChangeAspect="1"/>
          </p:cNvPicPr>
          <p:nvPr/>
        </p:nvPicPr>
        <p:blipFill rotWithShape="1">
          <a:blip r:embed="rId4"/>
          <a:srcRect l="15846" t="21171" r="70343" b="65873"/>
          <a:stretch/>
        </p:blipFill>
        <p:spPr>
          <a:xfrm>
            <a:off x="6276332" y="2296461"/>
            <a:ext cx="2378248" cy="1254994"/>
          </a:xfrm>
          <a:prstGeom prst="rect">
            <a:avLst/>
          </a:prstGeom>
          <a:effectLst>
            <a:softEdge rad="12700"/>
          </a:effectLst>
        </p:spPr>
      </p:pic>
      <p:sp>
        <p:nvSpPr>
          <p:cNvPr id="20" name="화살표: 오른쪽 19">
            <a:extLst>
              <a:ext uri="{FF2B5EF4-FFF2-40B4-BE49-F238E27FC236}">
                <a16:creationId xmlns:a16="http://schemas.microsoft.com/office/drawing/2014/main" id="{4657C822-C644-D08B-4354-D3793BD9175A}"/>
              </a:ext>
            </a:extLst>
          </p:cNvPr>
          <p:cNvSpPr/>
          <p:nvPr/>
        </p:nvSpPr>
        <p:spPr>
          <a:xfrm>
            <a:off x="3015889" y="2734209"/>
            <a:ext cx="497406" cy="307778"/>
          </a:xfrm>
          <a:prstGeom prst="rightArrow">
            <a:avLst/>
          </a:prstGeom>
          <a:solidFill>
            <a:srgbClr val="8D6E3E"/>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화살표: 오른쪽 20">
            <a:extLst>
              <a:ext uri="{FF2B5EF4-FFF2-40B4-BE49-F238E27FC236}">
                <a16:creationId xmlns:a16="http://schemas.microsoft.com/office/drawing/2014/main" id="{E53D1104-93DF-20A9-7A0A-A83529DA4C4B}"/>
              </a:ext>
            </a:extLst>
          </p:cNvPr>
          <p:cNvSpPr/>
          <p:nvPr/>
        </p:nvSpPr>
        <p:spPr>
          <a:xfrm>
            <a:off x="5671469" y="2734209"/>
            <a:ext cx="497406" cy="307778"/>
          </a:xfrm>
          <a:prstGeom prst="rightArrow">
            <a:avLst/>
          </a:prstGeom>
          <a:solidFill>
            <a:srgbClr val="8D6E3E"/>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3E5133A5-FDCD-5958-AC4F-6642B79E09D8}"/>
              </a:ext>
            </a:extLst>
          </p:cNvPr>
          <p:cNvSpPr txBox="1"/>
          <p:nvPr/>
        </p:nvSpPr>
        <p:spPr>
          <a:xfrm>
            <a:off x="3369020" y="3734912"/>
            <a:ext cx="2419827" cy="784830"/>
          </a:xfrm>
          <a:prstGeom prst="rect">
            <a:avLst/>
          </a:prstGeom>
          <a:noFill/>
        </p:spPr>
        <p:txBody>
          <a:bodyPr wrap="square">
            <a:spAutoFit/>
          </a:bodyPr>
          <a:lstStyle/>
          <a:p>
            <a:pPr algn="ctr"/>
            <a:r>
              <a:rPr lang="en-US" altLang="ko-KR" sz="1500" dirty="0">
                <a:solidFill>
                  <a:schemeClr val="bg1"/>
                </a:solidFill>
                <a:latin typeface="Franklin Gothic Medium" panose="020B0603020102020204" pitchFamily="34" charset="0"/>
              </a:rPr>
              <a:t>Shooting</a:t>
            </a:r>
            <a:r>
              <a:rPr lang="ko-KR" altLang="en-US" sz="1500" dirty="0">
                <a:solidFill>
                  <a:schemeClr val="bg1"/>
                </a:solidFill>
                <a:latin typeface="Franklin Gothic Medium" panose="020B0603020102020204" pitchFamily="34" charset="0"/>
              </a:rPr>
              <a:t> </a:t>
            </a:r>
            <a:r>
              <a:rPr lang="en-US" altLang="ko-KR" sz="1500" dirty="0">
                <a:solidFill>
                  <a:schemeClr val="bg1"/>
                </a:solidFill>
                <a:latin typeface="Franklin Gothic Medium" panose="020B0603020102020204" pitchFamily="34" charset="0"/>
              </a:rPr>
              <a:t>Point extracted by calculating the difference pixel values</a:t>
            </a:r>
          </a:p>
        </p:txBody>
      </p:sp>
      <p:sp>
        <p:nvSpPr>
          <p:cNvPr id="25" name="TextBox 24">
            <a:extLst>
              <a:ext uri="{FF2B5EF4-FFF2-40B4-BE49-F238E27FC236}">
                <a16:creationId xmlns:a16="http://schemas.microsoft.com/office/drawing/2014/main" id="{CF70CA0C-D937-8A63-44C3-B0D202B5B6AE}"/>
              </a:ext>
            </a:extLst>
          </p:cNvPr>
          <p:cNvSpPr txBox="1"/>
          <p:nvPr/>
        </p:nvSpPr>
        <p:spPr>
          <a:xfrm>
            <a:off x="6555709" y="3642595"/>
            <a:ext cx="1812790" cy="553998"/>
          </a:xfrm>
          <a:prstGeom prst="rect">
            <a:avLst/>
          </a:prstGeom>
          <a:noFill/>
        </p:spPr>
        <p:txBody>
          <a:bodyPr wrap="square">
            <a:spAutoFit/>
          </a:bodyPr>
          <a:lstStyle/>
          <a:p>
            <a:pPr algn="ctr"/>
            <a:r>
              <a:rPr lang="en-US" altLang="ko-KR" sz="1500" dirty="0">
                <a:solidFill>
                  <a:schemeClr val="bg1"/>
                </a:solidFill>
                <a:latin typeface="Franklin Gothic Medium" panose="020B0603020102020204" pitchFamily="34" charset="0"/>
              </a:rPr>
              <a:t>Coordinate</a:t>
            </a:r>
          </a:p>
          <a:p>
            <a:pPr algn="ctr"/>
            <a:r>
              <a:rPr lang="en-US" altLang="ko-KR" sz="1500" dirty="0">
                <a:solidFill>
                  <a:schemeClr val="bg1"/>
                </a:solidFill>
                <a:latin typeface="Franklin Gothic Medium" panose="020B0603020102020204" pitchFamily="34" charset="0"/>
              </a:rPr>
              <a:t>Transmission</a:t>
            </a:r>
          </a:p>
        </p:txBody>
      </p:sp>
      <p:sp>
        <p:nvSpPr>
          <p:cNvPr id="11" name="TextBox 10">
            <a:extLst>
              <a:ext uri="{FF2B5EF4-FFF2-40B4-BE49-F238E27FC236}">
                <a16:creationId xmlns:a16="http://schemas.microsoft.com/office/drawing/2014/main" id="{3124D9D1-5F3E-79A6-C8E9-61E8380FB1CA}"/>
              </a:ext>
            </a:extLst>
          </p:cNvPr>
          <p:cNvSpPr txBox="1"/>
          <p:nvPr/>
        </p:nvSpPr>
        <p:spPr>
          <a:xfrm>
            <a:off x="730563" y="2795316"/>
            <a:ext cx="1837226" cy="362326"/>
          </a:xfrm>
          <a:prstGeom prst="rect">
            <a:avLst/>
          </a:prstGeom>
          <a:noFill/>
        </p:spPr>
        <p:txBody>
          <a:bodyPr wrap="square">
            <a:spAutoFit/>
          </a:bodyPr>
          <a:lstStyle/>
          <a:p>
            <a:pPr algn="ctr"/>
            <a:r>
              <a:rPr lang="en-US" altLang="ko-KR" sz="1500" dirty="0">
                <a:solidFill>
                  <a:schemeClr val="bg1"/>
                </a:solidFill>
                <a:latin typeface="Franklin Gothic Medium" panose="020B0603020102020204" pitchFamily="34" charset="0"/>
              </a:rPr>
              <a:t>Before</a:t>
            </a:r>
          </a:p>
        </p:txBody>
      </p:sp>
      <p:pic>
        <p:nvPicPr>
          <p:cNvPr id="8" name="그림 7">
            <a:extLst>
              <a:ext uri="{FF2B5EF4-FFF2-40B4-BE49-F238E27FC236}">
                <a16:creationId xmlns:a16="http://schemas.microsoft.com/office/drawing/2014/main" id="{BA1FB7C8-78D9-6D9C-8FB5-3F8E78AFB6D0}"/>
              </a:ext>
            </a:extLst>
          </p:cNvPr>
          <p:cNvPicPr>
            <a:picLocks noChangeAspect="1"/>
          </p:cNvPicPr>
          <p:nvPr/>
        </p:nvPicPr>
        <p:blipFill>
          <a:blip r:embed="rId5"/>
          <a:stretch>
            <a:fillRect/>
          </a:stretch>
        </p:blipFill>
        <p:spPr>
          <a:xfrm>
            <a:off x="756152" y="1413326"/>
            <a:ext cx="1837226" cy="1362232"/>
          </a:xfrm>
          <a:prstGeom prst="rect">
            <a:avLst/>
          </a:prstGeom>
          <a:effectLst>
            <a:softEdge rad="12700"/>
          </a:effectLst>
        </p:spPr>
      </p:pic>
      <p:pic>
        <p:nvPicPr>
          <p:cNvPr id="13" name="그림 12">
            <a:extLst>
              <a:ext uri="{FF2B5EF4-FFF2-40B4-BE49-F238E27FC236}">
                <a16:creationId xmlns:a16="http://schemas.microsoft.com/office/drawing/2014/main" id="{BBCE2ADC-4840-C200-8BEE-FCEF640C23DC}"/>
              </a:ext>
            </a:extLst>
          </p:cNvPr>
          <p:cNvPicPr>
            <a:picLocks noChangeAspect="1"/>
          </p:cNvPicPr>
          <p:nvPr/>
        </p:nvPicPr>
        <p:blipFill>
          <a:blip r:embed="rId6"/>
          <a:stretch>
            <a:fillRect/>
          </a:stretch>
        </p:blipFill>
        <p:spPr>
          <a:xfrm>
            <a:off x="756152" y="3267620"/>
            <a:ext cx="1837226" cy="1362232"/>
          </a:xfrm>
          <a:prstGeom prst="rect">
            <a:avLst/>
          </a:prstGeom>
          <a:effectLst>
            <a:softEdge rad="12700"/>
          </a:effectLst>
        </p:spPr>
      </p:pic>
      <p:sp>
        <p:nvSpPr>
          <p:cNvPr id="23" name="TextBox 22">
            <a:extLst>
              <a:ext uri="{FF2B5EF4-FFF2-40B4-BE49-F238E27FC236}">
                <a16:creationId xmlns:a16="http://schemas.microsoft.com/office/drawing/2014/main" id="{7AC67883-1488-4126-5C5F-ECFD4444AC97}"/>
              </a:ext>
            </a:extLst>
          </p:cNvPr>
          <p:cNvSpPr txBox="1"/>
          <p:nvPr/>
        </p:nvSpPr>
        <p:spPr>
          <a:xfrm>
            <a:off x="768284" y="4629338"/>
            <a:ext cx="1837226" cy="362326"/>
          </a:xfrm>
          <a:prstGeom prst="rect">
            <a:avLst/>
          </a:prstGeom>
          <a:noFill/>
        </p:spPr>
        <p:txBody>
          <a:bodyPr wrap="square">
            <a:spAutoFit/>
          </a:bodyPr>
          <a:lstStyle/>
          <a:p>
            <a:pPr algn="ctr"/>
            <a:r>
              <a:rPr lang="en-US" altLang="ko-KR" sz="1500" dirty="0">
                <a:solidFill>
                  <a:schemeClr val="bg1"/>
                </a:solidFill>
                <a:latin typeface="Franklin Gothic Medium" panose="020B0603020102020204" pitchFamily="34" charset="0"/>
              </a:rPr>
              <a:t>After</a:t>
            </a:r>
          </a:p>
        </p:txBody>
      </p:sp>
      <p:sp>
        <p:nvSpPr>
          <p:cNvPr id="2" name="사각형: 둥근 모서리 1">
            <a:extLst>
              <a:ext uri="{FF2B5EF4-FFF2-40B4-BE49-F238E27FC236}">
                <a16:creationId xmlns:a16="http://schemas.microsoft.com/office/drawing/2014/main" id="{7E0D73A8-D757-8BFC-B953-AB29F0E7B5E8}"/>
              </a:ext>
            </a:extLst>
          </p:cNvPr>
          <p:cNvSpPr/>
          <p:nvPr/>
        </p:nvSpPr>
        <p:spPr>
          <a:xfrm>
            <a:off x="684800" y="1253563"/>
            <a:ext cx="1981049" cy="3745369"/>
          </a:xfrm>
          <a:prstGeom prst="roundRect">
            <a:avLst>
              <a:gd name="adj" fmla="val 7354"/>
            </a:avLst>
          </a:prstGeom>
          <a:noFill/>
          <a:ln>
            <a:solidFill>
              <a:srgbClr val="8D6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6215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Works Completed</a:t>
            </a:r>
            <a:endParaRPr lang="en-US" dirty="0"/>
          </a:p>
        </p:txBody>
      </p:sp>
      <p:sp>
        <p:nvSpPr>
          <p:cNvPr id="7" name="직사각형 6">
            <a:extLst>
              <a:ext uri="{FF2B5EF4-FFF2-40B4-BE49-F238E27FC236}">
                <a16:creationId xmlns:a16="http://schemas.microsoft.com/office/drawing/2014/main" id="{2023AD1D-EE46-B045-AAD1-CE3CB53C2BCB}"/>
              </a:ext>
            </a:extLst>
          </p:cNvPr>
          <p:cNvSpPr/>
          <p:nvPr/>
        </p:nvSpPr>
        <p:spPr>
          <a:xfrm>
            <a:off x="79324" y="4561895"/>
            <a:ext cx="2780417" cy="49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ln w="22225">
                <a:solidFill>
                  <a:schemeClr val="accent2"/>
                </a:solidFill>
                <a:prstDash val="solid"/>
              </a:ln>
              <a:solidFill>
                <a:schemeClr val="accent2">
                  <a:lumMod val="40000"/>
                  <a:lumOff val="60000"/>
                </a:schemeClr>
              </a:solidFill>
            </a:endParaRPr>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Sound Detection : UrbanSound8K Dataset</a:t>
            </a:r>
          </a:p>
        </p:txBody>
      </p:sp>
      <p:graphicFrame>
        <p:nvGraphicFramePr>
          <p:cNvPr id="3" name="표 3">
            <a:extLst>
              <a:ext uri="{FF2B5EF4-FFF2-40B4-BE49-F238E27FC236}">
                <a16:creationId xmlns:a16="http://schemas.microsoft.com/office/drawing/2014/main" id="{433335B2-8786-C283-D81A-E5729AA72659}"/>
              </a:ext>
            </a:extLst>
          </p:cNvPr>
          <p:cNvGraphicFramePr>
            <a:graphicFrameLocks noGrp="1"/>
          </p:cNvGraphicFramePr>
          <p:nvPr>
            <p:extLst>
              <p:ext uri="{D42A27DB-BD31-4B8C-83A1-F6EECF244321}">
                <p14:modId xmlns:p14="http://schemas.microsoft.com/office/powerpoint/2010/main" val="4116242987"/>
              </p:ext>
            </p:extLst>
          </p:nvPr>
        </p:nvGraphicFramePr>
        <p:xfrm>
          <a:off x="2358220" y="1259628"/>
          <a:ext cx="4427560" cy="3551867"/>
        </p:xfrm>
        <a:graphic>
          <a:graphicData uri="http://schemas.openxmlformats.org/drawingml/2006/table">
            <a:tbl>
              <a:tblPr firstRow="1" bandRow="1">
                <a:tableStyleId>{5C22544A-7EE6-4342-B048-85BDC9FD1C3A}</a:tableStyleId>
              </a:tblPr>
              <a:tblGrid>
                <a:gridCol w="2213780">
                  <a:extLst>
                    <a:ext uri="{9D8B030D-6E8A-4147-A177-3AD203B41FA5}">
                      <a16:colId xmlns:a16="http://schemas.microsoft.com/office/drawing/2014/main" val="1668838725"/>
                    </a:ext>
                  </a:extLst>
                </a:gridCol>
                <a:gridCol w="2213780">
                  <a:extLst>
                    <a:ext uri="{9D8B030D-6E8A-4147-A177-3AD203B41FA5}">
                      <a16:colId xmlns:a16="http://schemas.microsoft.com/office/drawing/2014/main" val="4000757774"/>
                    </a:ext>
                  </a:extLst>
                </a:gridCol>
              </a:tblGrid>
              <a:tr h="322897">
                <a:tc>
                  <a:txBody>
                    <a:bodyPr/>
                    <a:lstStyle/>
                    <a:p>
                      <a:pPr algn="ctr" latinLnBrk="1"/>
                      <a:r>
                        <a:rPr lang="en-US" altLang="ko-KR" sz="1500" b="0" dirty="0">
                          <a:solidFill>
                            <a:schemeClr val="accent2"/>
                          </a:solidFill>
                          <a:latin typeface="Franklin Gothic Medium" panose="020B0603020102020204" pitchFamily="34" charset="0"/>
                        </a:rPr>
                        <a:t>Class</a:t>
                      </a:r>
                      <a:endParaRPr lang="ko-KR" altLang="en-US" sz="1500" b="0" dirty="0">
                        <a:solidFill>
                          <a:schemeClr val="accent2"/>
                        </a:solidFill>
                        <a:latin typeface="Franklin Gothic Medium" panose="020B0603020102020204" pitchFamily="34" charset="0"/>
                      </a:endParaRPr>
                    </a:p>
                  </a:txBody>
                  <a:tcPr/>
                </a:tc>
                <a:tc>
                  <a:txBody>
                    <a:bodyPr/>
                    <a:lstStyle/>
                    <a:p>
                      <a:pPr algn="ctr" latinLnBrk="1"/>
                      <a:r>
                        <a:rPr lang="en-US" altLang="ko-KR" sz="1500" b="0" dirty="0">
                          <a:solidFill>
                            <a:schemeClr val="accent2"/>
                          </a:solidFill>
                          <a:latin typeface="Franklin Gothic Medium" panose="020B0603020102020204" pitchFamily="34" charset="0"/>
                        </a:rPr>
                        <a:t># of Data</a:t>
                      </a:r>
                      <a:endParaRPr lang="ko-KR" altLang="en-US" sz="1500" b="0" dirty="0">
                        <a:solidFill>
                          <a:schemeClr val="accent2"/>
                        </a:solidFill>
                        <a:latin typeface="Franklin Gothic Medium" panose="020B0603020102020204" pitchFamily="34" charset="0"/>
                      </a:endParaRPr>
                    </a:p>
                  </a:txBody>
                  <a:tcPr/>
                </a:tc>
                <a:extLst>
                  <a:ext uri="{0D108BD9-81ED-4DB2-BD59-A6C34878D82A}">
                    <a16:rowId xmlns:a16="http://schemas.microsoft.com/office/drawing/2014/main" val="4092251253"/>
                  </a:ext>
                </a:extLst>
              </a:tr>
              <a:tr h="322897">
                <a:tc>
                  <a:txBody>
                    <a:bodyPr/>
                    <a:lstStyle/>
                    <a:p>
                      <a:pPr algn="ctr" latinLnBrk="1"/>
                      <a:r>
                        <a:rPr lang="en-US" altLang="ko-KR" sz="1500" b="1" dirty="0">
                          <a:solidFill>
                            <a:srgbClr val="FF0000"/>
                          </a:solidFill>
                          <a:latin typeface="Franklin Gothic Medium" panose="020B0603020102020204" pitchFamily="34" charset="0"/>
                        </a:rPr>
                        <a:t>Gun Shot</a:t>
                      </a:r>
                      <a:endParaRPr lang="ko-KR" altLang="en-US" sz="1500" b="1" dirty="0">
                        <a:solidFill>
                          <a:srgbClr val="FF0000"/>
                        </a:solidFill>
                        <a:latin typeface="Franklin Gothic Medium" panose="020B0603020102020204" pitchFamily="34" charset="0"/>
                      </a:endParaRPr>
                    </a:p>
                  </a:txBody>
                  <a:tcPr/>
                </a:tc>
                <a:tc>
                  <a:txBody>
                    <a:bodyPr/>
                    <a:lstStyle/>
                    <a:p>
                      <a:pPr algn="ctr" latinLnBrk="1"/>
                      <a:r>
                        <a:rPr lang="en-US" altLang="ko-KR" sz="1500" b="1" dirty="0">
                          <a:solidFill>
                            <a:srgbClr val="FF0000"/>
                          </a:solidFill>
                          <a:latin typeface="Franklin Gothic Medium" panose="020B0603020102020204" pitchFamily="34" charset="0"/>
                        </a:rPr>
                        <a:t>374</a:t>
                      </a:r>
                      <a:endParaRPr lang="ko-KR" altLang="en-US" sz="1500" b="1" dirty="0">
                        <a:solidFill>
                          <a:srgbClr val="FF0000"/>
                        </a:solidFill>
                        <a:latin typeface="Franklin Gothic Medium" panose="020B0603020102020204" pitchFamily="34" charset="0"/>
                      </a:endParaRPr>
                    </a:p>
                  </a:txBody>
                  <a:tcPr/>
                </a:tc>
                <a:extLst>
                  <a:ext uri="{0D108BD9-81ED-4DB2-BD59-A6C34878D82A}">
                    <a16:rowId xmlns:a16="http://schemas.microsoft.com/office/drawing/2014/main" val="339054911"/>
                  </a:ext>
                </a:extLst>
              </a:tr>
              <a:tr h="322897">
                <a:tc>
                  <a:txBody>
                    <a:bodyPr/>
                    <a:lstStyle/>
                    <a:p>
                      <a:pPr algn="ctr" latinLnBrk="1"/>
                      <a:r>
                        <a:rPr lang="en-US" altLang="ko-KR" sz="1500" kern="1200" dirty="0">
                          <a:solidFill>
                            <a:schemeClr val="bg1"/>
                          </a:solidFill>
                          <a:latin typeface="Franklin Gothic Medium" panose="020B0603020102020204" pitchFamily="34" charset="0"/>
                          <a:ea typeface="+mn-ea"/>
                          <a:cs typeface="+mn-cs"/>
                        </a:rPr>
                        <a:t>Air Conditioner</a:t>
                      </a:r>
                      <a:endParaRPr lang="ko-KR" altLang="en-US" sz="1500" kern="1200" dirty="0">
                        <a:solidFill>
                          <a:schemeClr val="bg1"/>
                        </a:solidFill>
                        <a:latin typeface="Franklin Gothic Medium" panose="020B0603020102020204" pitchFamily="34" charset="0"/>
                        <a:ea typeface="+mn-ea"/>
                        <a:cs typeface="+mn-cs"/>
                      </a:endParaRPr>
                    </a:p>
                  </a:txBody>
                  <a:tcPr/>
                </a:tc>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1,000</a:t>
                      </a:r>
                      <a:endParaRPr lang="ko-KR" altLang="en-US" sz="1500" kern="1200" dirty="0">
                        <a:solidFill>
                          <a:schemeClr val="bg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670080145"/>
                  </a:ext>
                </a:extLst>
              </a:tr>
              <a:tr h="322897">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Car Horn</a:t>
                      </a:r>
                      <a:endParaRPr lang="ko-KR" altLang="en-US" sz="1500" kern="1200" dirty="0">
                        <a:solidFill>
                          <a:schemeClr val="bg1"/>
                        </a:solidFill>
                        <a:latin typeface="Franklin Gothic Medium" panose="020B0603020102020204" pitchFamily="34" charset="0"/>
                        <a:ea typeface="+mn-ea"/>
                        <a:cs typeface="+mn-cs"/>
                      </a:endParaRPr>
                    </a:p>
                  </a:txBody>
                  <a:tcPr/>
                </a:tc>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429</a:t>
                      </a:r>
                      <a:endParaRPr lang="ko-KR" altLang="en-US" sz="1500" kern="1200" dirty="0">
                        <a:solidFill>
                          <a:schemeClr val="bg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4244277426"/>
                  </a:ext>
                </a:extLst>
              </a:tr>
              <a:tr h="322897">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Children Playing</a:t>
                      </a:r>
                      <a:endParaRPr lang="ko-KR" altLang="en-US" sz="1500" kern="1200" dirty="0">
                        <a:solidFill>
                          <a:schemeClr val="bg1"/>
                        </a:solidFill>
                        <a:latin typeface="Franklin Gothic Medium" panose="020B0603020102020204" pitchFamily="34" charset="0"/>
                        <a:ea typeface="+mn-ea"/>
                        <a:cs typeface="+mn-cs"/>
                      </a:endParaRPr>
                    </a:p>
                  </a:txBody>
                  <a:tcPr/>
                </a:tc>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1,000</a:t>
                      </a:r>
                      <a:endParaRPr lang="ko-KR" altLang="en-US" sz="1500" kern="1200" dirty="0">
                        <a:solidFill>
                          <a:schemeClr val="bg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3813871474"/>
                  </a:ext>
                </a:extLst>
              </a:tr>
              <a:tr h="322897">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Dog Bark</a:t>
                      </a:r>
                      <a:endParaRPr lang="ko-KR" altLang="en-US" sz="1500" kern="1200" dirty="0">
                        <a:solidFill>
                          <a:schemeClr val="bg1"/>
                        </a:solidFill>
                        <a:latin typeface="Franklin Gothic Medium" panose="020B0603020102020204" pitchFamily="34" charset="0"/>
                        <a:ea typeface="+mn-ea"/>
                        <a:cs typeface="+mn-cs"/>
                      </a:endParaRPr>
                    </a:p>
                  </a:txBody>
                  <a:tcPr/>
                </a:tc>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1,000</a:t>
                      </a:r>
                      <a:endParaRPr lang="ko-KR" altLang="en-US" sz="1500" kern="1200" dirty="0">
                        <a:solidFill>
                          <a:schemeClr val="bg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9666729"/>
                  </a:ext>
                </a:extLst>
              </a:tr>
              <a:tr h="322897">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Drilling</a:t>
                      </a:r>
                      <a:endParaRPr lang="ko-KR" altLang="en-US" sz="1500" kern="1200" dirty="0">
                        <a:solidFill>
                          <a:schemeClr val="bg1"/>
                        </a:solidFill>
                        <a:latin typeface="Franklin Gothic Medium" panose="020B0603020102020204" pitchFamily="34" charset="0"/>
                        <a:ea typeface="+mn-ea"/>
                        <a:cs typeface="+mn-cs"/>
                      </a:endParaRPr>
                    </a:p>
                  </a:txBody>
                  <a:tcPr/>
                </a:tc>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1,000</a:t>
                      </a:r>
                      <a:endParaRPr lang="ko-KR" altLang="en-US" sz="1500" kern="1200" dirty="0">
                        <a:solidFill>
                          <a:schemeClr val="bg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707260119"/>
                  </a:ext>
                </a:extLst>
              </a:tr>
              <a:tr h="322897">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Engine Idling</a:t>
                      </a:r>
                      <a:endParaRPr lang="ko-KR" altLang="en-US" sz="1500" kern="1200" dirty="0">
                        <a:solidFill>
                          <a:schemeClr val="bg1"/>
                        </a:solidFill>
                        <a:latin typeface="Franklin Gothic Medium" panose="020B0603020102020204" pitchFamily="34" charset="0"/>
                        <a:ea typeface="+mn-ea"/>
                        <a:cs typeface="+mn-cs"/>
                      </a:endParaRPr>
                    </a:p>
                  </a:txBody>
                  <a:tcPr/>
                </a:tc>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1,000</a:t>
                      </a:r>
                      <a:endParaRPr lang="ko-KR" altLang="en-US" sz="1500" kern="1200" dirty="0">
                        <a:solidFill>
                          <a:schemeClr val="bg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3389995630"/>
                  </a:ext>
                </a:extLst>
              </a:tr>
              <a:tr h="322897">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Jackhammer</a:t>
                      </a:r>
                      <a:endParaRPr lang="ko-KR" altLang="en-US" sz="1500" kern="1200" dirty="0">
                        <a:solidFill>
                          <a:schemeClr val="bg1"/>
                        </a:solidFill>
                        <a:latin typeface="Franklin Gothic Medium" panose="020B0603020102020204" pitchFamily="34" charset="0"/>
                        <a:ea typeface="+mn-ea"/>
                        <a:cs typeface="+mn-cs"/>
                      </a:endParaRPr>
                    </a:p>
                  </a:txBody>
                  <a:tcPr/>
                </a:tc>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1,000</a:t>
                      </a:r>
                      <a:endParaRPr lang="ko-KR" altLang="en-US" sz="1500" kern="1200" dirty="0">
                        <a:solidFill>
                          <a:schemeClr val="bg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3207988559"/>
                  </a:ext>
                </a:extLst>
              </a:tr>
              <a:tr h="322897">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Siren</a:t>
                      </a:r>
                      <a:endParaRPr lang="ko-KR" altLang="en-US" sz="1500" kern="1200" dirty="0">
                        <a:solidFill>
                          <a:schemeClr val="bg1"/>
                        </a:solidFill>
                        <a:latin typeface="Franklin Gothic Medium" panose="020B0603020102020204" pitchFamily="34" charset="0"/>
                        <a:ea typeface="+mn-ea"/>
                        <a:cs typeface="+mn-cs"/>
                      </a:endParaRPr>
                    </a:p>
                  </a:txBody>
                  <a:tcPr/>
                </a:tc>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929</a:t>
                      </a:r>
                      <a:endParaRPr lang="ko-KR" altLang="en-US" sz="1500" kern="1200" dirty="0">
                        <a:solidFill>
                          <a:schemeClr val="bg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3413822798"/>
                  </a:ext>
                </a:extLst>
              </a:tr>
              <a:tr h="322897">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Street Music</a:t>
                      </a:r>
                      <a:endParaRPr lang="ko-KR" altLang="en-US" sz="1500" kern="1200" dirty="0">
                        <a:solidFill>
                          <a:schemeClr val="bg1"/>
                        </a:solidFill>
                        <a:latin typeface="Franklin Gothic Medium" panose="020B0603020102020204" pitchFamily="34" charset="0"/>
                        <a:ea typeface="+mn-ea"/>
                        <a:cs typeface="+mn-cs"/>
                      </a:endParaRPr>
                    </a:p>
                  </a:txBody>
                  <a:tcPr/>
                </a:tc>
                <a:tc>
                  <a:txBody>
                    <a:bodyPr/>
                    <a:lstStyle/>
                    <a:p>
                      <a:pPr marL="0" algn="ctr" defTabSz="685800" rtl="0" eaLnBrk="1" latinLnBrk="1" hangingPunct="1"/>
                      <a:r>
                        <a:rPr lang="en-US" altLang="ko-KR" sz="1500" kern="1200" dirty="0">
                          <a:solidFill>
                            <a:schemeClr val="bg1"/>
                          </a:solidFill>
                          <a:latin typeface="Franklin Gothic Medium" panose="020B0603020102020204" pitchFamily="34" charset="0"/>
                          <a:ea typeface="+mn-ea"/>
                          <a:cs typeface="+mn-cs"/>
                        </a:rPr>
                        <a:t>1,000</a:t>
                      </a:r>
                      <a:endParaRPr lang="ko-KR" altLang="en-US" sz="1500" kern="1200" dirty="0">
                        <a:solidFill>
                          <a:schemeClr val="bg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1780490700"/>
                  </a:ext>
                </a:extLst>
              </a:tr>
            </a:tbl>
          </a:graphicData>
        </a:graphic>
      </p:graphicFrame>
    </p:spTree>
    <p:extLst>
      <p:ext uri="{BB962C8B-B14F-4D97-AF65-F5344CB8AC3E}">
        <p14:creationId xmlns:p14="http://schemas.microsoft.com/office/powerpoint/2010/main" val="17335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2A7B8748-4BDF-D34A-96A9-2FA13C79D076}"/>
              </a:ext>
            </a:extLst>
          </p:cNvPr>
          <p:cNvSpPr/>
          <p:nvPr/>
        </p:nvSpPr>
        <p:spPr>
          <a:xfrm>
            <a:off x="79324" y="4561895"/>
            <a:ext cx="2780417" cy="49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ln w="22225">
                <a:solidFill>
                  <a:schemeClr val="accent2"/>
                </a:solidFill>
                <a:prstDash val="solid"/>
              </a:ln>
              <a:solidFill>
                <a:schemeClr val="accent2">
                  <a:lumMod val="40000"/>
                  <a:lumOff val="60000"/>
                </a:schemeClr>
              </a:solidFill>
            </a:endParaRPr>
          </a:p>
        </p:txBody>
      </p:sp>
      <p:sp>
        <p:nvSpPr>
          <p:cNvPr id="13" name="TextBox 12">
            <a:extLst>
              <a:ext uri="{FF2B5EF4-FFF2-40B4-BE49-F238E27FC236}">
                <a16:creationId xmlns:a16="http://schemas.microsoft.com/office/drawing/2014/main" id="{7B5C5EF9-9662-AB44-921D-DFA6839342B5}"/>
              </a:ext>
            </a:extLst>
          </p:cNvPr>
          <p:cNvSpPr txBox="1"/>
          <p:nvPr/>
        </p:nvSpPr>
        <p:spPr>
          <a:xfrm>
            <a:off x="273261" y="4616791"/>
            <a:ext cx="8554061" cy="523220"/>
          </a:xfrm>
          <a:prstGeom prst="rect">
            <a:avLst/>
          </a:prstGeom>
          <a:noFill/>
        </p:spPr>
        <p:txBody>
          <a:bodyPr wrap="square" rtlCol="0">
            <a:spAutoFit/>
          </a:bodyPr>
          <a:lstStyle/>
          <a:p>
            <a:r>
              <a:rPr kumimoji="1" lang="en-US" altLang="ko-Kore-KR" sz="1400" dirty="0">
                <a:latin typeface="Franklin Gothic Medium" panose="020B0603020102020204" pitchFamily="34" charset="0"/>
              </a:rPr>
              <a:t>* FFT (</a:t>
            </a:r>
            <a:r>
              <a:rPr kumimoji="1" lang="en-US" altLang="ko-Kore-KR" sz="1400" dirty="0">
                <a:solidFill>
                  <a:srgbClr val="C00000"/>
                </a:solidFill>
                <a:latin typeface="Franklin Gothic Medium" panose="020B0603020102020204" pitchFamily="34" charset="0"/>
              </a:rPr>
              <a:t>F</a:t>
            </a:r>
            <a:r>
              <a:rPr kumimoji="1" lang="en-US" altLang="ko-Kore-KR" sz="1400" dirty="0">
                <a:latin typeface="Franklin Gothic Medium" panose="020B0603020102020204" pitchFamily="34" charset="0"/>
              </a:rPr>
              <a:t>ast </a:t>
            </a:r>
            <a:r>
              <a:rPr kumimoji="1" lang="en-US" altLang="ko-Kore-KR" sz="1400" dirty="0">
                <a:solidFill>
                  <a:srgbClr val="C00000"/>
                </a:solidFill>
                <a:latin typeface="Franklin Gothic Medium" panose="020B0603020102020204" pitchFamily="34" charset="0"/>
              </a:rPr>
              <a:t>F</a:t>
            </a:r>
            <a:r>
              <a:rPr kumimoji="1" lang="en-US" altLang="ko-Kore-KR" sz="1400" dirty="0">
                <a:latin typeface="Franklin Gothic Medium" panose="020B0603020102020204" pitchFamily="34" charset="0"/>
              </a:rPr>
              <a:t>ourier </a:t>
            </a:r>
            <a:r>
              <a:rPr kumimoji="1" lang="en-US" altLang="ko-Kore-KR" sz="1400" dirty="0">
                <a:solidFill>
                  <a:srgbClr val="C00000"/>
                </a:solidFill>
                <a:latin typeface="Franklin Gothic Medium" panose="020B0603020102020204" pitchFamily="34" charset="0"/>
              </a:rPr>
              <a:t>T</a:t>
            </a:r>
            <a:r>
              <a:rPr kumimoji="1" lang="en-US" altLang="ko-Kore-KR" sz="1400" dirty="0">
                <a:latin typeface="Franklin Gothic Medium" panose="020B0603020102020204" pitchFamily="34" charset="0"/>
              </a:rPr>
              <a:t>ransform) : Convert the time domain of the waveform to the frequency domain</a:t>
            </a:r>
          </a:p>
          <a:p>
            <a:r>
              <a:rPr kumimoji="1" lang="en-US" altLang="ko-Kore-KR" sz="1400" dirty="0">
                <a:latin typeface="Franklin Gothic Medium" panose="020B0603020102020204" pitchFamily="34" charset="0"/>
              </a:rPr>
              <a:t>* STFT </a:t>
            </a:r>
            <a:r>
              <a:rPr kumimoji="1" lang="en-US" altLang="ko-KR" sz="1400" dirty="0">
                <a:latin typeface="Franklin Gothic Medium" panose="020B0603020102020204" pitchFamily="34" charset="0"/>
              </a:rPr>
              <a:t>(</a:t>
            </a:r>
            <a:r>
              <a:rPr kumimoji="1" lang="en-US" altLang="ko-KR" sz="1400" dirty="0">
                <a:solidFill>
                  <a:srgbClr val="C00000"/>
                </a:solidFill>
                <a:latin typeface="Franklin Gothic Medium" panose="020B0603020102020204" pitchFamily="34" charset="0"/>
              </a:rPr>
              <a:t>S</a:t>
            </a:r>
            <a:r>
              <a:rPr kumimoji="1" lang="en-US" altLang="ko-KR" sz="1400" dirty="0">
                <a:latin typeface="Franklin Gothic Medium" panose="020B0603020102020204" pitchFamily="34" charset="0"/>
              </a:rPr>
              <a:t>hort </a:t>
            </a:r>
            <a:r>
              <a:rPr kumimoji="1" lang="en-US" altLang="ko-KR" sz="1400" dirty="0">
                <a:solidFill>
                  <a:srgbClr val="C00000"/>
                </a:solidFill>
                <a:latin typeface="Franklin Gothic Medium" panose="020B0603020102020204" pitchFamily="34" charset="0"/>
              </a:rPr>
              <a:t>T</a:t>
            </a:r>
            <a:r>
              <a:rPr kumimoji="1" lang="en-US" altLang="ko-KR" sz="1400" dirty="0">
                <a:latin typeface="Franklin Gothic Medium" panose="020B0603020102020204" pitchFamily="34" charset="0"/>
              </a:rPr>
              <a:t>ime </a:t>
            </a:r>
            <a:r>
              <a:rPr kumimoji="1" lang="en-US" altLang="ko-KR" sz="1400" dirty="0">
                <a:solidFill>
                  <a:srgbClr val="C00000"/>
                </a:solidFill>
                <a:latin typeface="Franklin Gothic Medium" panose="020B0603020102020204" pitchFamily="34" charset="0"/>
              </a:rPr>
              <a:t>F</a:t>
            </a:r>
            <a:r>
              <a:rPr kumimoji="1" lang="en-US" altLang="ko-KR" sz="1400" dirty="0">
                <a:latin typeface="Franklin Gothic Medium" panose="020B0603020102020204" pitchFamily="34" charset="0"/>
              </a:rPr>
              <a:t>ourier</a:t>
            </a:r>
            <a:r>
              <a:rPr kumimoji="1" lang="ko-KR" altLang="en-US" sz="1400" dirty="0">
                <a:latin typeface="Franklin Gothic Medium" panose="020B0603020102020204" pitchFamily="34" charset="0"/>
              </a:rPr>
              <a:t> </a:t>
            </a:r>
            <a:r>
              <a:rPr kumimoji="1" lang="en-US" altLang="ko-Kore-KR" sz="1400" dirty="0">
                <a:solidFill>
                  <a:srgbClr val="C00000"/>
                </a:solidFill>
                <a:latin typeface="Franklin Gothic Medium" panose="020B0603020102020204" pitchFamily="34" charset="0"/>
              </a:rPr>
              <a:t>T</a:t>
            </a:r>
            <a:r>
              <a:rPr kumimoji="1" lang="en-US" altLang="ko-Kore-KR" sz="1400" dirty="0">
                <a:latin typeface="Franklin Gothic Medium" panose="020B0603020102020204" pitchFamily="34" charset="0"/>
              </a:rPr>
              <a:t>ransform</a:t>
            </a:r>
            <a:r>
              <a:rPr kumimoji="1" lang="en-US" altLang="ko-KR" sz="1400" dirty="0">
                <a:latin typeface="Franklin Gothic Medium" panose="020B0603020102020204" pitchFamily="34" charset="0"/>
              </a:rPr>
              <a:t>) : Apply the Fourier Transform at 10ms ~20ms frame of audio data </a:t>
            </a:r>
            <a:endParaRPr kumimoji="1" lang="ko-Kore-KR" altLang="en-US" sz="1400" dirty="0">
              <a:latin typeface="Franklin Gothic Medium" panose="020B0603020102020204" pitchFamily="34" charset="0"/>
            </a:endParaRPr>
          </a:p>
        </p:txBody>
      </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Works Completed</a:t>
            </a:r>
            <a:endParaRPr lang="en-US" dirty="0"/>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76601" y="800684"/>
            <a:ext cx="7790797" cy="307777"/>
          </a:xfrm>
        </p:spPr>
        <p:txBody>
          <a:bodyPr/>
          <a:lstStyle/>
          <a:p>
            <a:r>
              <a:rPr lang="en-US" sz="2000" b="0" dirty="0"/>
              <a:t>Sound Detection : Pre-processing</a:t>
            </a:r>
          </a:p>
        </p:txBody>
      </p:sp>
      <p:pic>
        <p:nvPicPr>
          <p:cNvPr id="2050" name="Picture 2">
            <a:extLst>
              <a:ext uri="{FF2B5EF4-FFF2-40B4-BE49-F238E27FC236}">
                <a16:creationId xmlns:a16="http://schemas.microsoft.com/office/drawing/2014/main" id="{AC077976-8320-13C5-3D8A-6E99B2FBA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61" y="2112409"/>
            <a:ext cx="1800000" cy="13067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67D91F9-1C3B-70EC-7719-519F3CC5E8EF}"/>
              </a:ext>
            </a:extLst>
          </p:cNvPr>
          <p:cNvPicPr preferRelativeResize="0">
            <a:picLocks noChangeArrowheads="1"/>
          </p:cNvPicPr>
          <p:nvPr/>
        </p:nvPicPr>
        <p:blipFill rotWithShape="1">
          <a:blip r:embed="rId4">
            <a:extLst>
              <a:ext uri="{28A0092B-C50C-407E-A947-70E740481C1C}">
                <a14:useLocalDpi xmlns:a14="http://schemas.microsoft.com/office/drawing/2010/main" val="0"/>
              </a:ext>
            </a:extLst>
          </a:blip>
          <a:srcRect t="6830"/>
          <a:stretch/>
        </p:blipFill>
        <p:spPr bwMode="auto">
          <a:xfrm>
            <a:off x="4039291" y="1312671"/>
            <a:ext cx="360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descr="밤, 어두운이(가) 표시된 사진&#10;&#10;자동 생성된 설명">
            <a:extLst>
              <a:ext uri="{FF2B5EF4-FFF2-40B4-BE49-F238E27FC236}">
                <a16:creationId xmlns:a16="http://schemas.microsoft.com/office/drawing/2014/main" id="{4A92E8D4-9122-ECFB-B6C2-86D5C2DEC8BA}"/>
              </a:ext>
            </a:extLst>
          </p:cNvPr>
          <p:cNvPicPr preferRelativeResize="0">
            <a:picLocks/>
          </p:cNvPicPr>
          <p:nvPr/>
        </p:nvPicPr>
        <p:blipFill>
          <a:blip r:embed="rId5"/>
          <a:stretch>
            <a:fillRect/>
          </a:stretch>
        </p:blipFill>
        <p:spPr>
          <a:xfrm>
            <a:off x="5209291" y="2994691"/>
            <a:ext cx="1260000" cy="1260000"/>
          </a:xfrm>
          <a:prstGeom prst="rect">
            <a:avLst/>
          </a:prstGeom>
        </p:spPr>
      </p:pic>
      <p:sp>
        <p:nvSpPr>
          <p:cNvPr id="2" name="TextBox 1">
            <a:extLst>
              <a:ext uri="{FF2B5EF4-FFF2-40B4-BE49-F238E27FC236}">
                <a16:creationId xmlns:a16="http://schemas.microsoft.com/office/drawing/2014/main" id="{CB058262-A787-1784-A9B5-C7AAE28A7DE1}"/>
              </a:ext>
            </a:extLst>
          </p:cNvPr>
          <p:cNvSpPr txBox="1"/>
          <p:nvPr/>
        </p:nvSpPr>
        <p:spPr>
          <a:xfrm>
            <a:off x="339955" y="1701042"/>
            <a:ext cx="1800000" cy="338554"/>
          </a:xfrm>
          <a:prstGeom prst="rect">
            <a:avLst/>
          </a:prstGeom>
          <a:noFill/>
        </p:spPr>
        <p:txBody>
          <a:bodyPr wrap="square" anchor="ctr">
            <a:spAutoFit/>
          </a:bodyPr>
          <a:lstStyle/>
          <a:p>
            <a:pPr algn="ctr"/>
            <a:r>
              <a:rPr lang="en-US" altLang="ko-KR" sz="1600" dirty="0">
                <a:latin typeface="Franklin Gothic Medium" panose="020B0603020102020204" pitchFamily="34" charset="0"/>
              </a:rPr>
              <a:t>Sound Wave</a:t>
            </a:r>
          </a:p>
        </p:txBody>
      </p:sp>
      <p:sp>
        <p:nvSpPr>
          <p:cNvPr id="3" name="TextBox 2">
            <a:extLst>
              <a:ext uri="{FF2B5EF4-FFF2-40B4-BE49-F238E27FC236}">
                <a16:creationId xmlns:a16="http://schemas.microsoft.com/office/drawing/2014/main" id="{F4B2E84E-0E97-9EB8-7D9B-7F859F146204}"/>
              </a:ext>
            </a:extLst>
          </p:cNvPr>
          <p:cNvSpPr txBox="1"/>
          <p:nvPr/>
        </p:nvSpPr>
        <p:spPr>
          <a:xfrm>
            <a:off x="5160655" y="974117"/>
            <a:ext cx="1544158" cy="338554"/>
          </a:xfrm>
          <a:prstGeom prst="rect">
            <a:avLst/>
          </a:prstGeom>
          <a:noFill/>
        </p:spPr>
        <p:txBody>
          <a:bodyPr wrap="square" anchor="ctr">
            <a:spAutoFit/>
          </a:bodyPr>
          <a:lstStyle/>
          <a:p>
            <a:pPr algn="ctr"/>
            <a:r>
              <a:rPr lang="en-US" altLang="ko-KR" sz="1600" dirty="0">
                <a:latin typeface="Franklin Gothic Medium" panose="020B0603020102020204" pitchFamily="34" charset="0"/>
              </a:rPr>
              <a:t>Spectrum</a:t>
            </a:r>
          </a:p>
        </p:txBody>
      </p:sp>
      <p:sp>
        <p:nvSpPr>
          <p:cNvPr id="7" name="TextBox 6">
            <a:extLst>
              <a:ext uri="{FF2B5EF4-FFF2-40B4-BE49-F238E27FC236}">
                <a16:creationId xmlns:a16="http://schemas.microsoft.com/office/drawing/2014/main" id="{61467338-8A0C-7CCA-EBA7-D367A9567A93}"/>
              </a:ext>
            </a:extLst>
          </p:cNvPr>
          <p:cNvSpPr txBox="1"/>
          <p:nvPr/>
        </p:nvSpPr>
        <p:spPr>
          <a:xfrm>
            <a:off x="4888169" y="2618451"/>
            <a:ext cx="1916874" cy="338554"/>
          </a:xfrm>
          <a:prstGeom prst="rect">
            <a:avLst/>
          </a:prstGeom>
          <a:noFill/>
        </p:spPr>
        <p:txBody>
          <a:bodyPr wrap="square" anchor="ctr">
            <a:spAutoFit/>
          </a:bodyPr>
          <a:lstStyle/>
          <a:p>
            <a:pPr algn="ctr"/>
            <a:r>
              <a:rPr lang="en-US" altLang="ko-KR" sz="1600" dirty="0">
                <a:latin typeface="Franklin Gothic Medium" panose="020B0603020102020204" pitchFamily="34" charset="0"/>
              </a:rPr>
              <a:t>Mel-Spectrogram</a:t>
            </a:r>
          </a:p>
        </p:txBody>
      </p:sp>
      <p:sp>
        <p:nvSpPr>
          <p:cNvPr id="8" name="화살표: 오른쪽 7">
            <a:extLst>
              <a:ext uri="{FF2B5EF4-FFF2-40B4-BE49-F238E27FC236}">
                <a16:creationId xmlns:a16="http://schemas.microsoft.com/office/drawing/2014/main" id="{90C50C2E-6A83-C57B-92B6-77C1A88087E6}"/>
              </a:ext>
            </a:extLst>
          </p:cNvPr>
          <p:cNvSpPr/>
          <p:nvPr/>
        </p:nvSpPr>
        <p:spPr>
          <a:xfrm rot="20573732">
            <a:off x="2235085" y="2282843"/>
            <a:ext cx="1642380" cy="307778"/>
          </a:xfrm>
          <a:prstGeom prst="rightArrow">
            <a:avLst>
              <a:gd name="adj1" fmla="val 31471"/>
              <a:gd name="adj2" fmla="val 50000"/>
            </a:avLst>
          </a:prstGeom>
          <a:solidFill>
            <a:srgbClr val="8D6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4630D0DE-43EC-98BC-7103-88B0266B5B43}"/>
              </a:ext>
            </a:extLst>
          </p:cNvPr>
          <p:cNvSpPr txBox="1"/>
          <p:nvPr/>
        </p:nvSpPr>
        <p:spPr>
          <a:xfrm>
            <a:off x="273261" y="3499663"/>
            <a:ext cx="1800000" cy="461665"/>
          </a:xfrm>
          <a:prstGeom prst="rect">
            <a:avLst/>
          </a:prstGeom>
          <a:noFill/>
        </p:spPr>
        <p:txBody>
          <a:bodyPr wrap="square" anchor="ctr">
            <a:spAutoFit/>
          </a:bodyPr>
          <a:lstStyle/>
          <a:p>
            <a:pPr algn="ctr"/>
            <a:r>
              <a:rPr lang="en-US" altLang="ko-KR" sz="1200" dirty="0">
                <a:latin typeface="Franklin Gothic Medium" panose="020B0603020102020204" pitchFamily="34" charset="0"/>
              </a:rPr>
              <a:t>X-axis : Time</a:t>
            </a:r>
          </a:p>
          <a:p>
            <a:pPr algn="ctr"/>
            <a:r>
              <a:rPr lang="en-US" altLang="ko-KR" sz="1200" dirty="0">
                <a:latin typeface="Franklin Gothic Medium" panose="020B0603020102020204" pitchFamily="34" charset="0"/>
              </a:rPr>
              <a:t>Y-axis : Amplitude</a:t>
            </a:r>
          </a:p>
        </p:txBody>
      </p:sp>
      <p:sp>
        <p:nvSpPr>
          <p:cNvPr id="11" name="TextBox 10">
            <a:extLst>
              <a:ext uri="{FF2B5EF4-FFF2-40B4-BE49-F238E27FC236}">
                <a16:creationId xmlns:a16="http://schemas.microsoft.com/office/drawing/2014/main" id="{8BA8D70B-89EF-65B5-FECB-2015436BEAE9}"/>
              </a:ext>
            </a:extLst>
          </p:cNvPr>
          <p:cNvSpPr txBox="1"/>
          <p:nvPr/>
        </p:nvSpPr>
        <p:spPr>
          <a:xfrm>
            <a:off x="7567398" y="1639486"/>
            <a:ext cx="1800000" cy="461665"/>
          </a:xfrm>
          <a:prstGeom prst="rect">
            <a:avLst/>
          </a:prstGeom>
          <a:noFill/>
        </p:spPr>
        <p:txBody>
          <a:bodyPr wrap="square" anchor="ctr">
            <a:spAutoFit/>
          </a:bodyPr>
          <a:lstStyle/>
          <a:p>
            <a:pPr algn="ctr"/>
            <a:r>
              <a:rPr lang="en-US" altLang="ko-KR" sz="1200" dirty="0">
                <a:latin typeface="Franklin Gothic Medium" panose="020B0603020102020204" pitchFamily="34" charset="0"/>
              </a:rPr>
              <a:t>X-axis : Frequency</a:t>
            </a:r>
          </a:p>
          <a:p>
            <a:pPr algn="ctr"/>
            <a:r>
              <a:rPr lang="en-US" altLang="ko-KR" sz="1200" dirty="0">
                <a:latin typeface="Franklin Gothic Medium" panose="020B0603020102020204" pitchFamily="34" charset="0"/>
              </a:rPr>
              <a:t>Y-axis : Amplitude</a:t>
            </a:r>
          </a:p>
        </p:txBody>
      </p:sp>
      <p:sp>
        <p:nvSpPr>
          <p:cNvPr id="12" name="TextBox 11">
            <a:extLst>
              <a:ext uri="{FF2B5EF4-FFF2-40B4-BE49-F238E27FC236}">
                <a16:creationId xmlns:a16="http://schemas.microsoft.com/office/drawing/2014/main" id="{6AAAC3C5-2D03-5F12-DACB-9B8F800181C5}"/>
              </a:ext>
            </a:extLst>
          </p:cNvPr>
          <p:cNvSpPr txBox="1"/>
          <p:nvPr/>
        </p:nvSpPr>
        <p:spPr>
          <a:xfrm>
            <a:off x="6790397" y="3407330"/>
            <a:ext cx="1800000" cy="646331"/>
          </a:xfrm>
          <a:prstGeom prst="rect">
            <a:avLst/>
          </a:prstGeom>
          <a:noFill/>
        </p:spPr>
        <p:txBody>
          <a:bodyPr wrap="square" anchor="ctr">
            <a:spAutoFit/>
          </a:bodyPr>
          <a:lstStyle/>
          <a:p>
            <a:r>
              <a:rPr lang="en-US" altLang="ko-KR" sz="1200" dirty="0">
                <a:latin typeface="Franklin Gothic Medium" panose="020B0603020102020204" pitchFamily="34" charset="0"/>
              </a:rPr>
              <a:t>X-axis : Time</a:t>
            </a:r>
          </a:p>
          <a:p>
            <a:r>
              <a:rPr lang="en-US" altLang="ko-KR" sz="1200" dirty="0">
                <a:latin typeface="Franklin Gothic Medium" panose="020B0603020102020204" pitchFamily="34" charset="0"/>
              </a:rPr>
              <a:t>Y-axis : Frequency</a:t>
            </a:r>
          </a:p>
          <a:p>
            <a:r>
              <a:rPr lang="en-US" altLang="ko-KR" sz="1200" dirty="0">
                <a:latin typeface="Franklin Gothic Medium" panose="020B0603020102020204" pitchFamily="34" charset="0"/>
              </a:rPr>
              <a:t>Color : Amplitude</a:t>
            </a:r>
          </a:p>
        </p:txBody>
      </p:sp>
      <p:sp>
        <p:nvSpPr>
          <p:cNvPr id="16" name="TextBox 15">
            <a:extLst>
              <a:ext uri="{FF2B5EF4-FFF2-40B4-BE49-F238E27FC236}">
                <a16:creationId xmlns:a16="http://schemas.microsoft.com/office/drawing/2014/main" id="{DCB6E101-4305-6F40-B4A4-77F63842E3EE}"/>
              </a:ext>
            </a:extLst>
          </p:cNvPr>
          <p:cNvSpPr txBox="1"/>
          <p:nvPr/>
        </p:nvSpPr>
        <p:spPr>
          <a:xfrm>
            <a:off x="2544389" y="3222074"/>
            <a:ext cx="1233602" cy="369332"/>
          </a:xfrm>
          <a:prstGeom prst="rect">
            <a:avLst/>
          </a:prstGeom>
          <a:noFill/>
        </p:spPr>
        <p:txBody>
          <a:bodyPr wrap="square">
            <a:spAutoFit/>
          </a:bodyPr>
          <a:lstStyle/>
          <a:p>
            <a:pPr algn="ctr"/>
            <a:r>
              <a:rPr lang="en-US" altLang="ko-KR" sz="1800" dirty="0">
                <a:latin typeface="Franklin Gothic Medium" panose="020B0603020102020204" pitchFamily="34" charset="0"/>
              </a:rPr>
              <a:t>STFT</a:t>
            </a:r>
          </a:p>
        </p:txBody>
      </p:sp>
      <p:sp>
        <p:nvSpPr>
          <p:cNvPr id="17" name="TextBox 16">
            <a:extLst>
              <a:ext uri="{FF2B5EF4-FFF2-40B4-BE49-F238E27FC236}">
                <a16:creationId xmlns:a16="http://schemas.microsoft.com/office/drawing/2014/main" id="{E83A65B4-5D8A-0B40-A24F-25531BE421F5}"/>
              </a:ext>
            </a:extLst>
          </p:cNvPr>
          <p:cNvSpPr txBox="1"/>
          <p:nvPr/>
        </p:nvSpPr>
        <p:spPr>
          <a:xfrm>
            <a:off x="2420765" y="2046480"/>
            <a:ext cx="1233602" cy="369332"/>
          </a:xfrm>
          <a:prstGeom prst="rect">
            <a:avLst/>
          </a:prstGeom>
          <a:noFill/>
        </p:spPr>
        <p:txBody>
          <a:bodyPr wrap="square">
            <a:spAutoFit/>
          </a:bodyPr>
          <a:lstStyle/>
          <a:p>
            <a:pPr algn="ctr"/>
            <a:r>
              <a:rPr lang="en-US" altLang="ko-KR" dirty="0">
                <a:latin typeface="Franklin Gothic Medium" panose="020B0603020102020204" pitchFamily="34" charset="0"/>
              </a:rPr>
              <a:t>F</a:t>
            </a:r>
            <a:r>
              <a:rPr lang="en-US" altLang="ko-KR" sz="1800" dirty="0">
                <a:latin typeface="Franklin Gothic Medium" panose="020B0603020102020204" pitchFamily="34" charset="0"/>
              </a:rPr>
              <a:t>FT</a:t>
            </a:r>
          </a:p>
        </p:txBody>
      </p:sp>
      <p:sp>
        <p:nvSpPr>
          <p:cNvPr id="21" name="화살표: 오른쪽 7">
            <a:extLst>
              <a:ext uri="{FF2B5EF4-FFF2-40B4-BE49-F238E27FC236}">
                <a16:creationId xmlns:a16="http://schemas.microsoft.com/office/drawing/2014/main" id="{2026E904-C2F7-004F-8844-3501D1EC29C5}"/>
              </a:ext>
            </a:extLst>
          </p:cNvPr>
          <p:cNvSpPr/>
          <p:nvPr/>
        </p:nvSpPr>
        <p:spPr>
          <a:xfrm rot="834914">
            <a:off x="2228378" y="3068185"/>
            <a:ext cx="2369982" cy="307778"/>
          </a:xfrm>
          <a:prstGeom prst="rightArrow">
            <a:avLst>
              <a:gd name="adj1" fmla="val 31471"/>
              <a:gd name="adj2" fmla="val 50000"/>
            </a:avLst>
          </a:prstGeom>
          <a:solidFill>
            <a:srgbClr val="8D6E3E"/>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447895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2DA7CCB-908B-6C43-9B37-46E5D098A059}"/>
              </a:ext>
            </a:extLst>
          </p:cNvPr>
          <p:cNvSpPr/>
          <p:nvPr/>
        </p:nvSpPr>
        <p:spPr>
          <a:xfrm>
            <a:off x="216976" y="4401519"/>
            <a:ext cx="2448732" cy="644772"/>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Works Completed</a:t>
            </a:r>
            <a:endParaRPr lang="en-US" dirty="0"/>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Sound Detection : Convolutional Neural Network(CNN) Model</a:t>
            </a:r>
          </a:p>
        </p:txBody>
      </p:sp>
      <p:pic>
        <p:nvPicPr>
          <p:cNvPr id="7" name="그림 6">
            <a:extLst>
              <a:ext uri="{FF2B5EF4-FFF2-40B4-BE49-F238E27FC236}">
                <a16:creationId xmlns:a16="http://schemas.microsoft.com/office/drawing/2014/main" id="{2F7E1AAB-98CA-F495-E67E-AD9975B93239}"/>
              </a:ext>
            </a:extLst>
          </p:cNvPr>
          <p:cNvPicPr>
            <a:picLocks noChangeAspect="1"/>
          </p:cNvPicPr>
          <p:nvPr/>
        </p:nvPicPr>
        <p:blipFill>
          <a:blip r:embed="rId3"/>
          <a:stretch>
            <a:fillRect/>
          </a:stretch>
        </p:blipFill>
        <p:spPr>
          <a:xfrm>
            <a:off x="4738998" y="1868830"/>
            <a:ext cx="3449022" cy="2620915"/>
          </a:xfrm>
          <a:prstGeom prst="rect">
            <a:avLst/>
          </a:prstGeom>
        </p:spPr>
      </p:pic>
      <p:sp>
        <p:nvSpPr>
          <p:cNvPr id="8" name="사각형: 둥근 모서리 1">
            <a:extLst>
              <a:ext uri="{FF2B5EF4-FFF2-40B4-BE49-F238E27FC236}">
                <a16:creationId xmlns:a16="http://schemas.microsoft.com/office/drawing/2014/main" id="{74AD0799-A57E-654B-99F5-FBA291585579}"/>
              </a:ext>
            </a:extLst>
          </p:cNvPr>
          <p:cNvSpPr/>
          <p:nvPr/>
        </p:nvSpPr>
        <p:spPr>
          <a:xfrm>
            <a:off x="683536" y="1112872"/>
            <a:ext cx="3542273" cy="3933419"/>
          </a:xfrm>
          <a:prstGeom prst="roundRect">
            <a:avLst>
              <a:gd name="adj" fmla="val 316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사각형: 둥근 모서리 1">
            <a:extLst>
              <a:ext uri="{FF2B5EF4-FFF2-40B4-BE49-F238E27FC236}">
                <a16:creationId xmlns:a16="http://schemas.microsoft.com/office/drawing/2014/main" id="{797C8B94-835E-E640-8237-52E787D819C9}"/>
              </a:ext>
            </a:extLst>
          </p:cNvPr>
          <p:cNvSpPr/>
          <p:nvPr/>
        </p:nvSpPr>
        <p:spPr>
          <a:xfrm>
            <a:off x="4692372" y="1815905"/>
            <a:ext cx="3542274" cy="2726766"/>
          </a:xfrm>
          <a:prstGeom prst="roundRect">
            <a:avLst>
              <a:gd name="adj" fmla="val 316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4C78E125-71BD-4847-9C98-94C63ADFFBD7}"/>
              </a:ext>
            </a:extLst>
          </p:cNvPr>
          <p:cNvSpPr txBox="1"/>
          <p:nvPr/>
        </p:nvSpPr>
        <p:spPr>
          <a:xfrm>
            <a:off x="730163" y="1115281"/>
            <a:ext cx="3542274" cy="307777"/>
          </a:xfrm>
          <a:prstGeom prst="rect">
            <a:avLst/>
          </a:prstGeom>
          <a:noFill/>
        </p:spPr>
        <p:txBody>
          <a:bodyPr wrap="square">
            <a:spAutoFit/>
          </a:bodyPr>
          <a:lstStyle/>
          <a:p>
            <a:pPr marL="171450" indent="-171450">
              <a:buFont typeface="Arial" panose="020B0604020202020204" pitchFamily="34" charset="0"/>
              <a:buChar char="•"/>
            </a:pPr>
            <a:r>
              <a:rPr lang="en-US" altLang="ko-KR" sz="1400" dirty="0">
                <a:solidFill>
                  <a:srgbClr val="C00000"/>
                </a:solidFill>
                <a:latin typeface="Franklin Gothic Medium" panose="020B0603020102020204" pitchFamily="34" charset="0"/>
              </a:rPr>
              <a:t>Convolutional Layer</a:t>
            </a:r>
            <a:endParaRPr lang="en-US" altLang="ko-KR" sz="1400" dirty="0">
              <a:latin typeface="Franklin Gothic Medium" panose="020B0603020102020204" pitchFamily="34" charset="0"/>
            </a:endParaRPr>
          </a:p>
        </p:txBody>
      </p:sp>
      <p:sp>
        <p:nvSpPr>
          <p:cNvPr id="11" name="TextBox 10">
            <a:extLst>
              <a:ext uri="{FF2B5EF4-FFF2-40B4-BE49-F238E27FC236}">
                <a16:creationId xmlns:a16="http://schemas.microsoft.com/office/drawing/2014/main" id="{82A52D88-46E4-7042-A1E7-68283CEB67F0}"/>
              </a:ext>
            </a:extLst>
          </p:cNvPr>
          <p:cNvSpPr txBox="1"/>
          <p:nvPr/>
        </p:nvSpPr>
        <p:spPr>
          <a:xfrm>
            <a:off x="730163" y="2173649"/>
            <a:ext cx="3542274" cy="307777"/>
          </a:xfrm>
          <a:prstGeom prst="rect">
            <a:avLst/>
          </a:prstGeom>
          <a:noFill/>
        </p:spPr>
        <p:txBody>
          <a:bodyPr wrap="square">
            <a:spAutoFit/>
          </a:bodyPr>
          <a:lstStyle/>
          <a:p>
            <a:pPr marL="171450" indent="-171450">
              <a:buFont typeface="Arial" panose="020B0604020202020204" pitchFamily="34" charset="0"/>
              <a:buChar char="•"/>
            </a:pPr>
            <a:r>
              <a:rPr lang="en-US" altLang="ko-KR" sz="1400" dirty="0" err="1">
                <a:solidFill>
                  <a:srgbClr val="C00000"/>
                </a:solidFill>
                <a:latin typeface="Franklin Gothic Medium" panose="020B0603020102020204" pitchFamily="34" charset="0"/>
              </a:rPr>
              <a:t>ReLU</a:t>
            </a:r>
            <a:endParaRPr lang="en-US" altLang="ko-KR" sz="1400" dirty="0">
              <a:latin typeface="Franklin Gothic Medium" panose="020B0603020102020204" pitchFamily="34" charset="0"/>
            </a:endParaRPr>
          </a:p>
        </p:txBody>
      </p:sp>
      <p:sp>
        <p:nvSpPr>
          <p:cNvPr id="13" name="TextBox 12">
            <a:extLst>
              <a:ext uri="{FF2B5EF4-FFF2-40B4-BE49-F238E27FC236}">
                <a16:creationId xmlns:a16="http://schemas.microsoft.com/office/drawing/2014/main" id="{C17D0B03-D4E8-024B-AA4A-0E8027980631}"/>
              </a:ext>
            </a:extLst>
          </p:cNvPr>
          <p:cNvSpPr txBox="1"/>
          <p:nvPr/>
        </p:nvSpPr>
        <p:spPr>
          <a:xfrm>
            <a:off x="730163" y="3528582"/>
            <a:ext cx="3542274" cy="307777"/>
          </a:xfrm>
          <a:prstGeom prst="rect">
            <a:avLst/>
          </a:prstGeom>
          <a:noFill/>
        </p:spPr>
        <p:txBody>
          <a:bodyPr wrap="square">
            <a:spAutoFit/>
          </a:bodyPr>
          <a:lstStyle/>
          <a:p>
            <a:pPr marL="171450" indent="-171450">
              <a:buFont typeface="Arial" panose="020B0604020202020204" pitchFamily="34" charset="0"/>
              <a:buChar char="•"/>
            </a:pPr>
            <a:r>
              <a:rPr lang="en-US" altLang="ko-KR" sz="1400" dirty="0">
                <a:solidFill>
                  <a:srgbClr val="C00000"/>
                </a:solidFill>
                <a:latin typeface="Franklin Gothic Medium" panose="020B0603020102020204" pitchFamily="34" charset="0"/>
              </a:rPr>
              <a:t>MaxPool2D </a:t>
            </a:r>
            <a:endParaRPr lang="en-US" altLang="ko-KR" sz="1400" dirty="0">
              <a:latin typeface="Franklin Gothic Medium" panose="020B0603020102020204" pitchFamily="34" charset="0"/>
            </a:endParaRPr>
          </a:p>
        </p:txBody>
      </p:sp>
      <p:pic>
        <p:nvPicPr>
          <p:cNvPr id="1026" name="Picture 2" descr="Fig. 6.6">
            <a:extLst>
              <a:ext uri="{FF2B5EF4-FFF2-40B4-BE49-F238E27FC236}">
                <a16:creationId xmlns:a16="http://schemas.microsoft.com/office/drawing/2014/main" id="{256FD74E-0D42-7C4D-9AAB-FA5F1BEA3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502" y="1416721"/>
            <a:ext cx="2892343" cy="7879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Max Pooling Explained | Papers With Code">
            <a:extLst>
              <a:ext uri="{FF2B5EF4-FFF2-40B4-BE49-F238E27FC236}">
                <a16:creationId xmlns:a16="http://schemas.microsoft.com/office/drawing/2014/main" id="{C9CD25EB-363B-5444-ADE2-5F1EFBDB91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502" y="3798957"/>
            <a:ext cx="2518275" cy="1051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does ReLU layer do? - Quora">
            <a:extLst>
              <a:ext uri="{FF2B5EF4-FFF2-40B4-BE49-F238E27FC236}">
                <a16:creationId xmlns:a16="http://schemas.microsoft.com/office/drawing/2014/main" id="{4B113C3D-6E2A-B24A-9D10-2DBCB77A62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501" y="2481426"/>
            <a:ext cx="2518276" cy="107507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CD81874-1189-F14E-B60F-563BC8684EFB}"/>
              </a:ext>
            </a:extLst>
          </p:cNvPr>
          <p:cNvSpPr txBox="1"/>
          <p:nvPr/>
        </p:nvSpPr>
        <p:spPr>
          <a:xfrm>
            <a:off x="955980" y="3480028"/>
            <a:ext cx="4572000" cy="153888"/>
          </a:xfrm>
          <a:prstGeom prst="rect">
            <a:avLst/>
          </a:prstGeom>
          <a:noFill/>
        </p:spPr>
        <p:txBody>
          <a:bodyPr wrap="square">
            <a:spAutoFit/>
          </a:bodyPr>
          <a:lstStyle/>
          <a:p>
            <a:r>
              <a:rPr lang="en-US" altLang="ko-KR" sz="400" dirty="0">
                <a:solidFill>
                  <a:schemeClr val="bg2"/>
                </a:solidFill>
                <a:latin typeface="Franklin Gothic Medium" panose="020B0603020102020204" pitchFamily="34" charset="0"/>
              </a:rPr>
              <a:t>https://qph.cf2.quoracdn.net/main-qimg-d23ac99265ab19599e71c9d1a3cb089a</a:t>
            </a:r>
            <a:endParaRPr lang="ko-Kore-KR" altLang="en-US" sz="400" dirty="0">
              <a:solidFill>
                <a:schemeClr val="bg2"/>
              </a:solidFill>
            </a:endParaRPr>
          </a:p>
        </p:txBody>
      </p:sp>
      <p:sp>
        <p:nvSpPr>
          <p:cNvPr id="19" name="TextBox 18">
            <a:extLst>
              <a:ext uri="{FF2B5EF4-FFF2-40B4-BE49-F238E27FC236}">
                <a16:creationId xmlns:a16="http://schemas.microsoft.com/office/drawing/2014/main" id="{DDB1D191-AAC0-6F4B-9D2F-0853D68E4B06}"/>
              </a:ext>
            </a:extLst>
          </p:cNvPr>
          <p:cNvSpPr txBox="1"/>
          <p:nvPr/>
        </p:nvSpPr>
        <p:spPr>
          <a:xfrm>
            <a:off x="955980" y="4751303"/>
            <a:ext cx="4572000" cy="153888"/>
          </a:xfrm>
          <a:prstGeom prst="rect">
            <a:avLst/>
          </a:prstGeom>
          <a:noFill/>
        </p:spPr>
        <p:txBody>
          <a:bodyPr wrap="square">
            <a:spAutoFit/>
          </a:bodyPr>
          <a:lstStyle/>
          <a:p>
            <a:r>
              <a:rPr lang="ko-Kore-KR" altLang="en-US" sz="400" dirty="0">
                <a:latin typeface="+mj-lt"/>
              </a:rPr>
              <a:t>https://paperswithcode.com/method/max-pooling</a:t>
            </a:r>
          </a:p>
        </p:txBody>
      </p:sp>
      <p:sp>
        <p:nvSpPr>
          <p:cNvPr id="21" name="TextBox 20">
            <a:extLst>
              <a:ext uri="{FF2B5EF4-FFF2-40B4-BE49-F238E27FC236}">
                <a16:creationId xmlns:a16="http://schemas.microsoft.com/office/drawing/2014/main" id="{27D74C88-887A-7242-A540-E5FD0874737A}"/>
              </a:ext>
            </a:extLst>
          </p:cNvPr>
          <p:cNvSpPr txBox="1"/>
          <p:nvPr/>
        </p:nvSpPr>
        <p:spPr>
          <a:xfrm>
            <a:off x="955980" y="2142800"/>
            <a:ext cx="4572000" cy="153888"/>
          </a:xfrm>
          <a:prstGeom prst="rect">
            <a:avLst/>
          </a:prstGeom>
          <a:noFill/>
        </p:spPr>
        <p:txBody>
          <a:bodyPr wrap="square">
            <a:spAutoFit/>
          </a:bodyPr>
          <a:lstStyle/>
          <a:p>
            <a:r>
              <a:rPr lang="ko-Kore-KR" altLang="en-US" sz="400" dirty="0">
                <a:latin typeface="Franklin Gothic Medium" panose="020B0603020102020204" pitchFamily="34" charset="0"/>
              </a:rPr>
              <a:t>https://www.sciencedirect.com/topics/engineering/convolutional-layer</a:t>
            </a:r>
          </a:p>
        </p:txBody>
      </p:sp>
    </p:spTree>
    <p:extLst>
      <p:ext uri="{BB962C8B-B14F-4D97-AF65-F5344CB8AC3E}">
        <p14:creationId xmlns:p14="http://schemas.microsoft.com/office/powerpoint/2010/main" val="32088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2DA7CCB-908B-6C43-9B37-46E5D098A059}"/>
              </a:ext>
            </a:extLst>
          </p:cNvPr>
          <p:cNvSpPr/>
          <p:nvPr/>
        </p:nvSpPr>
        <p:spPr>
          <a:xfrm>
            <a:off x="216976" y="4401519"/>
            <a:ext cx="2448732" cy="644772"/>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TextBox 3">
            <a:extLst>
              <a:ext uri="{FF2B5EF4-FFF2-40B4-BE49-F238E27FC236}">
                <a16:creationId xmlns:a16="http://schemas.microsoft.com/office/drawing/2014/main" id="{97CDC47F-0876-8FDE-9E00-1FA8A4AD2EE6}"/>
              </a:ext>
            </a:extLst>
          </p:cNvPr>
          <p:cNvSpPr txBox="1"/>
          <p:nvPr/>
        </p:nvSpPr>
        <p:spPr>
          <a:xfrm>
            <a:off x="298751" y="2270625"/>
            <a:ext cx="4358118" cy="1600438"/>
          </a:xfrm>
          <a:prstGeom prst="rect">
            <a:avLst/>
          </a:prstGeom>
          <a:noFill/>
        </p:spPr>
        <p:txBody>
          <a:bodyPr wrap="square">
            <a:spAutoFit/>
          </a:bodyPr>
          <a:lstStyle/>
          <a:p>
            <a:pPr algn="ctr"/>
            <a:r>
              <a:rPr lang="en-US" altLang="ko-KR" b="1" dirty="0">
                <a:latin typeface="Franklin Gothic Medium" panose="020B0603020102020204" pitchFamily="34" charset="0"/>
              </a:rPr>
              <a:t>   Model Parameters</a:t>
            </a:r>
          </a:p>
          <a:p>
            <a:endParaRPr lang="en-US" altLang="ko-KR" sz="1600" dirty="0">
              <a:latin typeface="Franklin Gothic Medium" panose="020B0603020102020204" pitchFamily="34" charset="0"/>
            </a:endParaRPr>
          </a:p>
          <a:p>
            <a:pPr marL="171450" indent="-171450">
              <a:buFont typeface="Arial" panose="020B0604020202020204" pitchFamily="34" charset="0"/>
              <a:buChar char="•"/>
            </a:pPr>
            <a:r>
              <a:rPr lang="en-US" altLang="ko-KR" sz="1600" dirty="0">
                <a:latin typeface="Franklin Gothic Medium" panose="020B0603020102020204" pitchFamily="34" charset="0"/>
              </a:rPr>
              <a:t>Batch Size : 64</a:t>
            </a:r>
          </a:p>
          <a:p>
            <a:pPr marL="171450" indent="-171450">
              <a:buFont typeface="Arial" panose="020B0604020202020204" pitchFamily="34" charset="0"/>
              <a:buChar char="•"/>
            </a:pPr>
            <a:r>
              <a:rPr lang="en-US" altLang="ko-KR" sz="1600" dirty="0">
                <a:latin typeface="Franklin Gothic Medium" panose="020B0603020102020204" pitchFamily="34" charset="0"/>
              </a:rPr>
              <a:t>Learning Rate : 0.001</a:t>
            </a:r>
          </a:p>
          <a:p>
            <a:pPr marL="171450" indent="-171450">
              <a:buFont typeface="Arial" panose="020B0604020202020204" pitchFamily="34" charset="0"/>
              <a:buChar char="•"/>
            </a:pPr>
            <a:r>
              <a:rPr lang="en-US" altLang="ko-KR" sz="1600" dirty="0">
                <a:latin typeface="Franklin Gothic Medium" panose="020B0603020102020204" pitchFamily="34" charset="0"/>
              </a:rPr>
              <a:t>Loss Function : Cross Entropy</a:t>
            </a:r>
          </a:p>
          <a:p>
            <a:pPr marL="171450" indent="-171450">
              <a:buFont typeface="Arial" panose="020B0604020202020204" pitchFamily="34" charset="0"/>
              <a:buChar char="•"/>
            </a:pPr>
            <a:r>
              <a:rPr lang="en-US" altLang="ko-KR" sz="1600" dirty="0">
                <a:latin typeface="Franklin Gothic Medium" panose="020B0603020102020204" pitchFamily="34" charset="0"/>
              </a:rPr>
              <a:t>Optimizer</a:t>
            </a:r>
            <a:r>
              <a:rPr lang="ko-KR" altLang="en-US" sz="1600" dirty="0">
                <a:latin typeface="Franklin Gothic Medium" panose="020B0603020102020204" pitchFamily="34" charset="0"/>
              </a:rPr>
              <a:t> </a:t>
            </a:r>
            <a:r>
              <a:rPr lang="en-US" altLang="ko-KR" sz="1600" dirty="0">
                <a:latin typeface="Franklin Gothic Medium" panose="020B0603020102020204" pitchFamily="34" charset="0"/>
              </a:rPr>
              <a:t>:</a:t>
            </a:r>
            <a:r>
              <a:rPr lang="ko-KR" altLang="en-US" sz="1600" dirty="0">
                <a:latin typeface="Franklin Gothic Medium" panose="020B0603020102020204" pitchFamily="34" charset="0"/>
              </a:rPr>
              <a:t> </a:t>
            </a:r>
            <a:r>
              <a:rPr lang="en-US" altLang="ko-KR" sz="1600" dirty="0">
                <a:latin typeface="Franklin Gothic Medium" panose="020B0603020102020204" pitchFamily="34" charset="0"/>
              </a:rPr>
              <a:t>Stochastic</a:t>
            </a:r>
            <a:r>
              <a:rPr lang="ko-KR" altLang="en-US" sz="1600" dirty="0">
                <a:latin typeface="Franklin Gothic Medium" panose="020B0603020102020204" pitchFamily="34" charset="0"/>
              </a:rPr>
              <a:t> </a:t>
            </a:r>
            <a:r>
              <a:rPr lang="en-US" altLang="ko-KR" sz="1600" dirty="0">
                <a:latin typeface="Franklin Gothic Medium" panose="020B0603020102020204" pitchFamily="34" charset="0"/>
              </a:rPr>
              <a:t>Gradient</a:t>
            </a:r>
            <a:r>
              <a:rPr lang="ko-KR" altLang="en-US" sz="1600" dirty="0">
                <a:latin typeface="Franklin Gothic Medium" panose="020B0603020102020204" pitchFamily="34" charset="0"/>
              </a:rPr>
              <a:t> </a:t>
            </a:r>
            <a:r>
              <a:rPr lang="en-US" altLang="ko-KR" sz="1600" dirty="0">
                <a:latin typeface="Franklin Gothic Medium" panose="020B0603020102020204" pitchFamily="34" charset="0"/>
              </a:rPr>
              <a:t>Descent(SGD)</a:t>
            </a:r>
          </a:p>
        </p:txBody>
      </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Works Completed</a:t>
            </a:r>
            <a:endParaRPr lang="en-US" dirty="0"/>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Sound Detection : Convolutional Neural Network(CNN) Model</a:t>
            </a:r>
          </a:p>
        </p:txBody>
      </p:sp>
      <p:pic>
        <p:nvPicPr>
          <p:cNvPr id="1028" name="Picture 4">
            <a:extLst>
              <a:ext uri="{FF2B5EF4-FFF2-40B4-BE49-F238E27FC236}">
                <a16:creationId xmlns:a16="http://schemas.microsoft.com/office/drawing/2014/main" id="{734C7CC5-30DE-0C35-D168-D77D46B3C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0403" y="1386176"/>
            <a:ext cx="3864857" cy="3246899"/>
          </a:xfrm>
          <a:prstGeom prst="rect">
            <a:avLst/>
          </a:prstGeom>
          <a:noFill/>
          <a:extLst>
            <a:ext uri="{909E8E84-426E-40DD-AFC4-6F175D3DCCD1}">
              <a14:hiddenFill xmlns:a14="http://schemas.microsoft.com/office/drawing/2010/main">
                <a:solidFill>
                  <a:srgbClr val="FFFFFF"/>
                </a:solidFill>
              </a14:hiddenFill>
            </a:ext>
          </a:extLst>
        </p:spPr>
      </p:pic>
      <p:sp>
        <p:nvSpPr>
          <p:cNvPr id="11" name="사각형: 둥근 모서리 1">
            <a:extLst>
              <a:ext uri="{FF2B5EF4-FFF2-40B4-BE49-F238E27FC236}">
                <a16:creationId xmlns:a16="http://schemas.microsoft.com/office/drawing/2014/main" id="{030B5215-C8E9-614E-A7DE-52D43ECE676F}"/>
              </a:ext>
            </a:extLst>
          </p:cNvPr>
          <p:cNvSpPr/>
          <p:nvPr/>
        </p:nvSpPr>
        <p:spPr>
          <a:xfrm>
            <a:off x="298750" y="2224782"/>
            <a:ext cx="4358119" cy="1637805"/>
          </a:xfrm>
          <a:prstGeom prst="roundRect">
            <a:avLst>
              <a:gd name="adj" fmla="val 316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29548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그림 94">
            <a:extLst>
              <a:ext uri="{FF2B5EF4-FFF2-40B4-BE49-F238E27FC236}">
                <a16:creationId xmlns:a16="http://schemas.microsoft.com/office/drawing/2014/main" id="{AD4CAE56-93C0-994E-A82E-A68A3C14F3C4}"/>
              </a:ext>
            </a:extLst>
          </p:cNvPr>
          <p:cNvPicPr>
            <a:picLocks noChangeAspect="1"/>
          </p:cNvPicPr>
          <p:nvPr/>
        </p:nvPicPr>
        <p:blipFill>
          <a:blip r:embed="rId3"/>
          <a:stretch>
            <a:fillRect/>
          </a:stretch>
        </p:blipFill>
        <p:spPr>
          <a:xfrm>
            <a:off x="7632000" y="2412457"/>
            <a:ext cx="1512000" cy="1512000"/>
          </a:xfrm>
          <a:prstGeom prst="rect">
            <a:avLst/>
          </a:prstGeom>
        </p:spPr>
      </p:pic>
      <p:sp>
        <p:nvSpPr>
          <p:cNvPr id="121" name="화살표: 오른쪽 14">
            <a:extLst>
              <a:ext uri="{FF2B5EF4-FFF2-40B4-BE49-F238E27FC236}">
                <a16:creationId xmlns:a16="http://schemas.microsoft.com/office/drawing/2014/main" id="{F879965C-B00A-CF4B-9857-2CD5C767BC7F}"/>
              </a:ext>
            </a:extLst>
          </p:cNvPr>
          <p:cNvSpPr/>
          <p:nvPr/>
        </p:nvSpPr>
        <p:spPr>
          <a:xfrm>
            <a:off x="7196284" y="3136083"/>
            <a:ext cx="479590" cy="466512"/>
          </a:xfrm>
          <a:prstGeom prst="right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7" name="직사각형 96">
            <a:extLst>
              <a:ext uri="{FF2B5EF4-FFF2-40B4-BE49-F238E27FC236}">
                <a16:creationId xmlns:a16="http://schemas.microsoft.com/office/drawing/2014/main" id="{7F4B1DEB-7F88-BE4D-A9F3-B79E7FCA0E12}"/>
              </a:ext>
            </a:extLst>
          </p:cNvPr>
          <p:cNvSpPr/>
          <p:nvPr/>
        </p:nvSpPr>
        <p:spPr>
          <a:xfrm>
            <a:off x="79324" y="4619045"/>
            <a:ext cx="2780417" cy="49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dirty="0">
              <a:ln w="22225">
                <a:solidFill>
                  <a:schemeClr val="accent2"/>
                </a:solidFill>
                <a:prstDash val="solid"/>
              </a:ln>
              <a:solidFill>
                <a:schemeClr val="accent2">
                  <a:lumMod val="40000"/>
                  <a:lumOff val="60000"/>
                </a:schemeClr>
              </a:solidFill>
            </a:endParaRPr>
          </a:p>
        </p:txBody>
      </p:sp>
      <p:grpSp>
        <p:nvGrpSpPr>
          <p:cNvPr id="98" name="그룹 97">
            <a:extLst>
              <a:ext uri="{FF2B5EF4-FFF2-40B4-BE49-F238E27FC236}">
                <a16:creationId xmlns:a16="http://schemas.microsoft.com/office/drawing/2014/main" id="{E58F1CBC-E9A8-9C43-A65F-A6997F93806A}"/>
              </a:ext>
            </a:extLst>
          </p:cNvPr>
          <p:cNvGrpSpPr/>
          <p:nvPr/>
        </p:nvGrpSpPr>
        <p:grpSpPr>
          <a:xfrm>
            <a:off x="220678" y="1497646"/>
            <a:ext cx="1844627" cy="3455427"/>
            <a:chOff x="220677" y="1440658"/>
            <a:chExt cx="2250813" cy="3455427"/>
          </a:xfrm>
        </p:grpSpPr>
        <p:sp>
          <p:nvSpPr>
            <p:cNvPr id="99" name="화살표: 오른쪽 14">
              <a:extLst>
                <a:ext uri="{FF2B5EF4-FFF2-40B4-BE49-F238E27FC236}">
                  <a16:creationId xmlns:a16="http://schemas.microsoft.com/office/drawing/2014/main" id="{2286146A-C07B-7045-B8A3-C708C4B40FBB}"/>
                </a:ext>
              </a:extLst>
            </p:cNvPr>
            <p:cNvSpPr/>
            <p:nvPr/>
          </p:nvSpPr>
          <p:spPr>
            <a:xfrm>
              <a:off x="1886294" y="3075851"/>
              <a:ext cx="585196" cy="444301"/>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00" name="그룹 99">
              <a:extLst>
                <a:ext uri="{FF2B5EF4-FFF2-40B4-BE49-F238E27FC236}">
                  <a16:creationId xmlns:a16="http://schemas.microsoft.com/office/drawing/2014/main" id="{48434B11-A030-DA4A-8919-3E913A83BB0B}"/>
                </a:ext>
              </a:extLst>
            </p:cNvPr>
            <p:cNvGrpSpPr/>
            <p:nvPr/>
          </p:nvGrpSpPr>
          <p:grpSpPr>
            <a:xfrm>
              <a:off x="223754" y="1440658"/>
              <a:ext cx="1905169" cy="3455427"/>
              <a:chOff x="3373148" y="1448157"/>
              <a:chExt cx="1447200" cy="2396499"/>
            </a:xfrm>
          </p:grpSpPr>
          <p:sp>
            <p:nvSpPr>
              <p:cNvPr id="102" name="직사각형 101">
                <a:extLst>
                  <a:ext uri="{FF2B5EF4-FFF2-40B4-BE49-F238E27FC236}">
                    <a16:creationId xmlns:a16="http://schemas.microsoft.com/office/drawing/2014/main" id="{ADD7617E-3340-E341-BC29-52844CAAC0AF}"/>
                  </a:ext>
                </a:extLst>
              </p:cNvPr>
              <p:cNvSpPr/>
              <p:nvPr/>
            </p:nvSpPr>
            <p:spPr>
              <a:xfrm>
                <a:off x="3373148" y="1463747"/>
                <a:ext cx="1446938" cy="2380909"/>
              </a:xfrm>
              <a:prstGeom prst="rect">
                <a:avLst/>
              </a:prstGeom>
              <a:solidFill>
                <a:schemeClr val="accent2"/>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03" name="직사각형 102">
                <a:extLst>
                  <a:ext uri="{FF2B5EF4-FFF2-40B4-BE49-F238E27FC236}">
                    <a16:creationId xmlns:a16="http://schemas.microsoft.com/office/drawing/2014/main" id="{625EDF55-9DCE-BE49-A640-3652689E5BDF}"/>
                  </a:ext>
                </a:extLst>
              </p:cNvPr>
              <p:cNvSpPr/>
              <p:nvPr/>
            </p:nvSpPr>
            <p:spPr>
              <a:xfrm>
                <a:off x="3373148" y="1448157"/>
                <a:ext cx="1447200" cy="8174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101" name="직선 연결선[R] 100">
              <a:extLst>
                <a:ext uri="{FF2B5EF4-FFF2-40B4-BE49-F238E27FC236}">
                  <a16:creationId xmlns:a16="http://schemas.microsoft.com/office/drawing/2014/main" id="{D4E63A22-90B6-7E4F-A487-07DEC756B72C}"/>
                </a:ext>
              </a:extLst>
            </p:cNvPr>
            <p:cNvCxnSpPr>
              <a:cxnSpLocks/>
            </p:cNvCxnSpPr>
            <p:nvPr/>
          </p:nvCxnSpPr>
          <p:spPr>
            <a:xfrm>
              <a:off x="220677" y="3305514"/>
              <a:ext cx="190482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04" name="그룹 103">
            <a:extLst>
              <a:ext uri="{FF2B5EF4-FFF2-40B4-BE49-F238E27FC236}">
                <a16:creationId xmlns:a16="http://schemas.microsoft.com/office/drawing/2014/main" id="{1C48C16F-0EED-A047-9259-1C25804E85B6}"/>
              </a:ext>
            </a:extLst>
          </p:cNvPr>
          <p:cNvGrpSpPr/>
          <p:nvPr/>
        </p:nvGrpSpPr>
        <p:grpSpPr>
          <a:xfrm>
            <a:off x="2085350" y="1497646"/>
            <a:ext cx="1844294" cy="3455427"/>
            <a:chOff x="220677" y="1440658"/>
            <a:chExt cx="2250407" cy="3291066"/>
          </a:xfrm>
        </p:grpSpPr>
        <p:sp>
          <p:nvSpPr>
            <p:cNvPr id="105" name="화살표: 오른쪽 14">
              <a:extLst>
                <a:ext uri="{FF2B5EF4-FFF2-40B4-BE49-F238E27FC236}">
                  <a16:creationId xmlns:a16="http://schemas.microsoft.com/office/drawing/2014/main" id="{5D3985D6-20D7-4B4F-B80F-F5B47D724CE9}"/>
                </a:ext>
              </a:extLst>
            </p:cNvPr>
            <p:cNvSpPr/>
            <p:nvPr/>
          </p:nvSpPr>
          <p:spPr>
            <a:xfrm>
              <a:off x="1885888" y="3001590"/>
              <a:ext cx="585196" cy="444301"/>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06" name="그룹 105">
              <a:extLst>
                <a:ext uri="{FF2B5EF4-FFF2-40B4-BE49-F238E27FC236}">
                  <a16:creationId xmlns:a16="http://schemas.microsoft.com/office/drawing/2014/main" id="{BDD10618-F2C5-8B4D-8373-EF7B92927391}"/>
                </a:ext>
              </a:extLst>
            </p:cNvPr>
            <p:cNvGrpSpPr/>
            <p:nvPr/>
          </p:nvGrpSpPr>
          <p:grpSpPr>
            <a:xfrm>
              <a:off x="223754" y="1440658"/>
              <a:ext cx="1905169" cy="3291066"/>
              <a:chOff x="3373148" y="1448157"/>
              <a:chExt cx="1447200" cy="2282507"/>
            </a:xfrm>
          </p:grpSpPr>
          <p:sp>
            <p:nvSpPr>
              <p:cNvPr id="108" name="직사각형 107">
                <a:extLst>
                  <a:ext uri="{FF2B5EF4-FFF2-40B4-BE49-F238E27FC236}">
                    <a16:creationId xmlns:a16="http://schemas.microsoft.com/office/drawing/2014/main" id="{4F4BF026-7544-8A45-894B-EAFA849B0567}"/>
                  </a:ext>
                </a:extLst>
              </p:cNvPr>
              <p:cNvSpPr/>
              <p:nvPr/>
            </p:nvSpPr>
            <p:spPr>
              <a:xfrm>
                <a:off x="3373148" y="1463748"/>
                <a:ext cx="1446938" cy="2266916"/>
              </a:xfrm>
              <a:prstGeom prst="rect">
                <a:avLst/>
              </a:prstGeom>
              <a:solidFill>
                <a:schemeClr val="accent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09" name="직사각형 108">
                <a:extLst>
                  <a:ext uri="{FF2B5EF4-FFF2-40B4-BE49-F238E27FC236}">
                    <a16:creationId xmlns:a16="http://schemas.microsoft.com/office/drawing/2014/main" id="{C3343410-9A72-0046-8E35-EE34BAED7614}"/>
                  </a:ext>
                </a:extLst>
              </p:cNvPr>
              <p:cNvSpPr/>
              <p:nvPr/>
            </p:nvSpPr>
            <p:spPr>
              <a:xfrm>
                <a:off x="3373148" y="1448157"/>
                <a:ext cx="1447200" cy="8174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107" name="직선 연결선[R] 106">
              <a:extLst>
                <a:ext uri="{FF2B5EF4-FFF2-40B4-BE49-F238E27FC236}">
                  <a16:creationId xmlns:a16="http://schemas.microsoft.com/office/drawing/2014/main" id="{8C09D863-749F-0449-9A28-E784CC911BA5}"/>
                </a:ext>
              </a:extLst>
            </p:cNvPr>
            <p:cNvCxnSpPr>
              <a:cxnSpLocks/>
            </p:cNvCxnSpPr>
            <p:nvPr/>
          </p:nvCxnSpPr>
          <p:spPr>
            <a:xfrm>
              <a:off x="220677" y="3219901"/>
              <a:ext cx="1904824"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0" name="그룹 109">
            <a:extLst>
              <a:ext uri="{FF2B5EF4-FFF2-40B4-BE49-F238E27FC236}">
                <a16:creationId xmlns:a16="http://schemas.microsoft.com/office/drawing/2014/main" id="{D59BD4E6-B903-844F-BCF4-FE68FCB82800}"/>
              </a:ext>
            </a:extLst>
          </p:cNvPr>
          <p:cNvGrpSpPr/>
          <p:nvPr/>
        </p:nvGrpSpPr>
        <p:grpSpPr>
          <a:xfrm>
            <a:off x="3956393" y="1497646"/>
            <a:ext cx="1844294" cy="3455588"/>
            <a:chOff x="220677" y="1440658"/>
            <a:chExt cx="2250407" cy="3291066"/>
          </a:xfrm>
        </p:grpSpPr>
        <p:sp>
          <p:nvSpPr>
            <p:cNvPr id="111" name="화살표: 오른쪽 14">
              <a:extLst>
                <a:ext uri="{FF2B5EF4-FFF2-40B4-BE49-F238E27FC236}">
                  <a16:creationId xmlns:a16="http://schemas.microsoft.com/office/drawing/2014/main" id="{6AC1B1BF-2B2F-D946-96BD-4956CAC04D64}"/>
                </a:ext>
              </a:extLst>
            </p:cNvPr>
            <p:cNvSpPr/>
            <p:nvPr/>
          </p:nvSpPr>
          <p:spPr>
            <a:xfrm>
              <a:off x="1885888" y="3001590"/>
              <a:ext cx="585196" cy="444301"/>
            </a:xfrm>
            <a:prstGeom prst="right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12" name="그룹 111">
              <a:extLst>
                <a:ext uri="{FF2B5EF4-FFF2-40B4-BE49-F238E27FC236}">
                  <a16:creationId xmlns:a16="http://schemas.microsoft.com/office/drawing/2014/main" id="{B3C29133-65B3-F648-BB27-9F1A4F822E53}"/>
                </a:ext>
              </a:extLst>
            </p:cNvPr>
            <p:cNvGrpSpPr/>
            <p:nvPr/>
          </p:nvGrpSpPr>
          <p:grpSpPr>
            <a:xfrm>
              <a:off x="223754" y="1440658"/>
              <a:ext cx="1905169" cy="3291066"/>
              <a:chOff x="3373148" y="1448157"/>
              <a:chExt cx="1447200" cy="2282507"/>
            </a:xfrm>
          </p:grpSpPr>
          <p:sp>
            <p:nvSpPr>
              <p:cNvPr id="114" name="직사각형 113">
                <a:extLst>
                  <a:ext uri="{FF2B5EF4-FFF2-40B4-BE49-F238E27FC236}">
                    <a16:creationId xmlns:a16="http://schemas.microsoft.com/office/drawing/2014/main" id="{00AFE642-FC6E-BF4C-A73C-4C8AB9B5C936}"/>
                  </a:ext>
                </a:extLst>
              </p:cNvPr>
              <p:cNvSpPr/>
              <p:nvPr/>
            </p:nvSpPr>
            <p:spPr>
              <a:xfrm>
                <a:off x="3373148" y="1463748"/>
                <a:ext cx="1446938" cy="2266916"/>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15" name="직사각형 114">
                <a:extLst>
                  <a:ext uri="{FF2B5EF4-FFF2-40B4-BE49-F238E27FC236}">
                    <a16:creationId xmlns:a16="http://schemas.microsoft.com/office/drawing/2014/main" id="{BD7A2B6B-428F-4549-B4DA-57E6090E13AE}"/>
                  </a:ext>
                </a:extLst>
              </p:cNvPr>
              <p:cNvSpPr/>
              <p:nvPr/>
            </p:nvSpPr>
            <p:spPr>
              <a:xfrm>
                <a:off x="3373148" y="1448157"/>
                <a:ext cx="1447200" cy="81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113" name="직선 연결선[R] 112">
              <a:extLst>
                <a:ext uri="{FF2B5EF4-FFF2-40B4-BE49-F238E27FC236}">
                  <a16:creationId xmlns:a16="http://schemas.microsoft.com/office/drawing/2014/main" id="{9C712C94-4DAB-7643-AAC3-2AAB6176A505}"/>
                </a:ext>
              </a:extLst>
            </p:cNvPr>
            <p:cNvCxnSpPr>
              <a:cxnSpLocks/>
            </p:cNvCxnSpPr>
            <p:nvPr/>
          </p:nvCxnSpPr>
          <p:spPr>
            <a:xfrm>
              <a:off x="220677" y="3224393"/>
              <a:ext cx="190482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그룹 115">
            <a:extLst>
              <a:ext uri="{FF2B5EF4-FFF2-40B4-BE49-F238E27FC236}">
                <a16:creationId xmlns:a16="http://schemas.microsoft.com/office/drawing/2014/main" id="{B252A769-F556-C34A-8C16-72512C3543FE}"/>
              </a:ext>
            </a:extLst>
          </p:cNvPr>
          <p:cNvGrpSpPr/>
          <p:nvPr/>
        </p:nvGrpSpPr>
        <p:grpSpPr>
          <a:xfrm>
            <a:off x="5813847" y="1497646"/>
            <a:ext cx="1563880" cy="3455588"/>
            <a:chOff x="6965472" y="1440496"/>
            <a:chExt cx="1908246" cy="3291066"/>
          </a:xfrm>
        </p:grpSpPr>
        <p:grpSp>
          <p:nvGrpSpPr>
            <p:cNvPr id="117" name="그룹 116">
              <a:extLst>
                <a:ext uri="{FF2B5EF4-FFF2-40B4-BE49-F238E27FC236}">
                  <a16:creationId xmlns:a16="http://schemas.microsoft.com/office/drawing/2014/main" id="{B5CA594F-1BB3-8642-9AE0-806D21F14548}"/>
                </a:ext>
              </a:extLst>
            </p:cNvPr>
            <p:cNvGrpSpPr/>
            <p:nvPr/>
          </p:nvGrpSpPr>
          <p:grpSpPr>
            <a:xfrm>
              <a:off x="6968549" y="1440496"/>
              <a:ext cx="1905169" cy="3291066"/>
              <a:chOff x="3373148" y="1448157"/>
              <a:chExt cx="1447200" cy="2282507"/>
            </a:xfrm>
          </p:grpSpPr>
          <p:sp>
            <p:nvSpPr>
              <p:cNvPr id="119" name="직사각형 118">
                <a:extLst>
                  <a:ext uri="{FF2B5EF4-FFF2-40B4-BE49-F238E27FC236}">
                    <a16:creationId xmlns:a16="http://schemas.microsoft.com/office/drawing/2014/main" id="{E4513B07-7543-4244-BCEA-6769173553A1}"/>
                  </a:ext>
                </a:extLst>
              </p:cNvPr>
              <p:cNvSpPr/>
              <p:nvPr/>
            </p:nvSpPr>
            <p:spPr>
              <a:xfrm>
                <a:off x="3373148" y="1463748"/>
                <a:ext cx="1446938" cy="2266916"/>
              </a:xfrm>
              <a:prstGeom prst="rect">
                <a:avLst/>
              </a:prstGeom>
              <a:solidFill>
                <a:schemeClr val="accent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20" name="직사각형 119">
                <a:extLst>
                  <a:ext uri="{FF2B5EF4-FFF2-40B4-BE49-F238E27FC236}">
                    <a16:creationId xmlns:a16="http://schemas.microsoft.com/office/drawing/2014/main" id="{8DC4B4DC-2CB2-E94D-85BF-60CAE8045947}"/>
                  </a:ext>
                </a:extLst>
              </p:cNvPr>
              <p:cNvSpPr/>
              <p:nvPr/>
            </p:nvSpPr>
            <p:spPr>
              <a:xfrm>
                <a:off x="3373148" y="1448157"/>
                <a:ext cx="1447200" cy="8174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cxnSp>
          <p:nvCxnSpPr>
            <p:cNvPr id="118" name="직선 연결선[R] 117">
              <a:extLst>
                <a:ext uri="{FF2B5EF4-FFF2-40B4-BE49-F238E27FC236}">
                  <a16:creationId xmlns:a16="http://schemas.microsoft.com/office/drawing/2014/main" id="{276CBB76-2261-674C-B927-6B3AE7B8DC68}"/>
                </a:ext>
              </a:extLst>
            </p:cNvPr>
            <p:cNvCxnSpPr>
              <a:cxnSpLocks/>
            </p:cNvCxnSpPr>
            <p:nvPr/>
          </p:nvCxnSpPr>
          <p:spPr>
            <a:xfrm>
              <a:off x="6965472" y="3231750"/>
              <a:ext cx="1904825"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ore-KR" dirty="0"/>
              <a:t>Works Completed</a:t>
            </a:r>
            <a:endParaRPr lang="en-US" dirty="0"/>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LoRa Communication</a:t>
            </a:r>
          </a:p>
        </p:txBody>
      </p:sp>
      <p:sp>
        <p:nvSpPr>
          <p:cNvPr id="16" name="TextBox 15">
            <a:extLst>
              <a:ext uri="{FF2B5EF4-FFF2-40B4-BE49-F238E27FC236}">
                <a16:creationId xmlns:a16="http://schemas.microsoft.com/office/drawing/2014/main" id="{A096F0F7-D91C-1CDD-D518-E520D325F725}"/>
              </a:ext>
            </a:extLst>
          </p:cNvPr>
          <p:cNvSpPr txBox="1"/>
          <p:nvPr/>
        </p:nvSpPr>
        <p:spPr>
          <a:xfrm>
            <a:off x="574246" y="1103612"/>
            <a:ext cx="2551977" cy="338554"/>
          </a:xfrm>
          <a:prstGeom prst="rect">
            <a:avLst/>
          </a:prstGeom>
          <a:noFill/>
        </p:spPr>
        <p:txBody>
          <a:bodyPr wrap="square" rtlCol="0">
            <a:spAutoFit/>
          </a:bodyPr>
          <a:lstStyle/>
          <a:p>
            <a:r>
              <a:rPr kumimoji="1" lang="en-US" altLang="ko-Kore-KR" sz="1600" b="1" dirty="0">
                <a:latin typeface="Franklin Gothic Medium" panose="020B0603020102020204" pitchFamily="34" charset="0"/>
              </a:rPr>
              <a:t>Transmitter (Pi1) Process</a:t>
            </a:r>
            <a:endParaRPr kumimoji="1" lang="ko-Kore-KR" altLang="en-US" sz="1600" b="1" dirty="0">
              <a:latin typeface="Franklin Gothic Medium" panose="020B0603020102020204" pitchFamily="34" charset="0"/>
            </a:endParaRPr>
          </a:p>
        </p:txBody>
      </p:sp>
      <p:pic>
        <p:nvPicPr>
          <p:cNvPr id="28" name="그림 27" descr="전자기기이(가) 표시된 사진&#10;&#10;자동 생성된 설명">
            <a:extLst>
              <a:ext uri="{FF2B5EF4-FFF2-40B4-BE49-F238E27FC236}">
                <a16:creationId xmlns:a16="http://schemas.microsoft.com/office/drawing/2014/main" id="{285DD9EB-4F89-5441-8DF8-C6CC09BFA74C}"/>
              </a:ext>
            </a:extLst>
          </p:cNvPr>
          <p:cNvPicPr>
            <a:picLocks noChangeAspect="1"/>
          </p:cNvPicPr>
          <p:nvPr/>
        </p:nvPicPr>
        <p:blipFill>
          <a:blip r:embed="rId4"/>
          <a:stretch>
            <a:fillRect/>
          </a:stretch>
        </p:blipFill>
        <p:spPr>
          <a:xfrm>
            <a:off x="441500" y="2014354"/>
            <a:ext cx="1110906" cy="1110906"/>
          </a:xfrm>
          <a:prstGeom prst="rect">
            <a:avLst/>
          </a:prstGeom>
        </p:spPr>
      </p:pic>
      <p:sp>
        <p:nvSpPr>
          <p:cNvPr id="30" name="TextBox 29">
            <a:extLst>
              <a:ext uri="{FF2B5EF4-FFF2-40B4-BE49-F238E27FC236}">
                <a16:creationId xmlns:a16="http://schemas.microsoft.com/office/drawing/2014/main" id="{41D30A88-2163-3A49-BE19-BFBE2D5809D1}"/>
              </a:ext>
            </a:extLst>
          </p:cNvPr>
          <p:cNvSpPr txBox="1"/>
          <p:nvPr/>
        </p:nvSpPr>
        <p:spPr>
          <a:xfrm>
            <a:off x="179147" y="3424381"/>
            <a:ext cx="1708840" cy="307777"/>
          </a:xfrm>
          <a:prstGeom prst="rect">
            <a:avLst/>
          </a:prstGeom>
          <a:noFill/>
        </p:spPr>
        <p:txBody>
          <a:bodyPr wrap="square" rtlCol="0">
            <a:spAutoFit/>
          </a:bodyPr>
          <a:lstStyle/>
          <a:p>
            <a:pPr algn="ctr"/>
            <a:r>
              <a:rPr kumimoji="1" lang="en-US" altLang="ko-Kore-KR" sz="1400" b="1" dirty="0">
                <a:latin typeface="Franklin Gothic Medium" panose="020B0603020102020204" pitchFamily="34" charset="0"/>
              </a:rPr>
              <a:t>Image processing</a:t>
            </a:r>
            <a:endParaRPr kumimoji="1" lang="ko-Kore-KR" altLang="en-US" sz="1400" b="1" dirty="0">
              <a:latin typeface="Franklin Gothic Medium" panose="020B0603020102020204" pitchFamily="34" charset="0"/>
            </a:endParaRPr>
          </a:p>
        </p:txBody>
      </p:sp>
      <p:sp>
        <p:nvSpPr>
          <p:cNvPr id="2" name="TextBox 1">
            <a:extLst>
              <a:ext uri="{FF2B5EF4-FFF2-40B4-BE49-F238E27FC236}">
                <a16:creationId xmlns:a16="http://schemas.microsoft.com/office/drawing/2014/main" id="{4A6A5113-43CA-F055-6EE9-B4A97A896BA9}"/>
              </a:ext>
            </a:extLst>
          </p:cNvPr>
          <p:cNvSpPr txBox="1"/>
          <p:nvPr/>
        </p:nvSpPr>
        <p:spPr>
          <a:xfrm>
            <a:off x="223200" y="3760069"/>
            <a:ext cx="1633257" cy="1175706"/>
          </a:xfrm>
          <a:prstGeom prst="rect">
            <a:avLst/>
          </a:prstGeom>
          <a:noFill/>
        </p:spPr>
        <p:txBody>
          <a:bodyPr wrap="square" rtlCol="0" anchor="ctr">
            <a:spAutoFit/>
          </a:bodyPr>
          <a:lstStyle/>
          <a:p>
            <a:pPr marL="228600" indent="-228600">
              <a:lnSpc>
                <a:spcPct val="80000"/>
              </a:lnSpc>
              <a:buFont typeface="+mj-lt"/>
              <a:buAutoNum type="arabicPeriod"/>
            </a:pPr>
            <a:r>
              <a:rPr kumimoji="1" lang="en-US" altLang="ko-Kore-KR" sz="1100" dirty="0">
                <a:latin typeface="Franklin Gothic Medium" panose="020B0603020102020204" pitchFamily="34" charset="0"/>
              </a:rPr>
              <a:t>Camera capture entire target including background</a:t>
            </a:r>
          </a:p>
          <a:p>
            <a:pPr marL="228600" indent="-228600">
              <a:lnSpc>
                <a:spcPct val="80000"/>
              </a:lnSpc>
              <a:buFont typeface="+mj-lt"/>
              <a:buAutoNum type="arabicPeriod"/>
            </a:pPr>
            <a:endParaRPr kumimoji="1" lang="en-US" altLang="ko-Kore-KR" sz="1100" dirty="0">
              <a:latin typeface="Franklin Gothic Medium" panose="020B0603020102020204" pitchFamily="34" charset="0"/>
            </a:endParaRPr>
          </a:p>
          <a:p>
            <a:pPr marL="228600" indent="-228600">
              <a:lnSpc>
                <a:spcPct val="80000"/>
              </a:lnSpc>
              <a:buFont typeface="+mj-lt"/>
              <a:buAutoNum type="arabicPeriod"/>
            </a:pPr>
            <a:r>
              <a:rPr kumimoji="1" lang="en-US" altLang="ko-Kore-KR" sz="1100" dirty="0">
                <a:latin typeface="Franklin Gothic Medium" panose="020B0603020102020204" pitchFamily="34" charset="0"/>
              </a:rPr>
              <a:t>Excluding the background With OpenCV</a:t>
            </a:r>
          </a:p>
        </p:txBody>
      </p:sp>
      <p:pic>
        <p:nvPicPr>
          <p:cNvPr id="70" name="그림 69">
            <a:extLst>
              <a:ext uri="{FF2B5EF4-FFF2-40B4-BE49-F238E27FC236}">
                <a16:creationId xmlns:a16="http://schemas.microsoft.com/office/drawing/2014/main" id="{7B02AA6D-3D4E-3946-8B53-0B035E090237}"/>
              </a:ext>
            </a:extLst>
          </p:cNvPr>
          <p:cNvPicPr>
            <a:picLocks noChangeAspect="1"/>
          </p:cNvPicPr>
          <p:nvPr/>
        </p:nvPicPr>
        <p:blipFill>
          <a:blip r:embed="rId5"/>
          <a:stretch>
            <a:fillRect/>
          </a:stretch>
        </p:blipFill>
        <p:spPr>
          <a:xfrm>
            <a:off x="2229780" y="1954447"/>
            <a:ext cx="1259921" cy="1259921"/>
          </a:xfrm>
          <a:prstGeom prst="rect">
            <a:avLst/>
          </a:prstGeom>
        </p:spPr>
      </p:pic>
      <p:sp>
        <p:nvSpPr>
          <p:cNvPr id="71" name="TextBox 70">
            <a:extLst>
              <a:ext uri="{FF2B5EF4-FFF2-40B4-BE49-F238E27FC236}">
                <a16:creationId xmlns:a16="http://schemas.microsoft.com/office/drawing/2014/main" id="{85DB3E95-7837-D448-AD97-098C10B1280A}"/>
              </a:ext>
            </a:extLst>
          </p:cNvPr>
          <p:cNvSpPr txBox="1"/>
          <p:nvPr/>
        </p:nvSpPr>
        <p:spPr>
          <a:xfrm>
            <a:off x="2158684" y="3897800"/>
            <a:ext cx="1419449" cy="523220"/>
          </a:xfrm>
          <a:prstGeom prst="rect">
            <a:avLst/>
          </a:prstGeom>
          <a:noFill/>
        </p:spPr>
        <p:txBody>
          <a:bodyPr wrap="square" rtlCol="0">
            <a:spAutoFit/>
          </a:bodyPr>
          <a:lstStyle/>
          <a:p>
            <a:pPr algn="ctr"/>
            <a:r>
              <a:rPr kumimoji="1" lang="en-US" altLang="ko-Kore-KR" sz="1400" b="1" dirty="0">
                <a:latin typeface="Franklin Gothic Medium" panose="020B0603020102020204" pitchFamily="34" charset="0"/>
              </a:rPr>
              <a:t>Compressed</a:t>
            </a:r>
          </a:p>
          <a:p>
            <a:pPr algn="ctr"/>
            <a:r>
              <a:rPr kumimoji="1" lang="en-US" altLang="ko-Kore-KR" sz="1400" b="1" dirty="0">
                <a:latin typeface="Franklin Gothic Medium" panose="020B0603020102020204" pitchFamily="34" charset="0"/>
              </a:rPr>
              <a:t>into JPG </a:t>
            </a:r>
            <a:endParaRPr kumimoji="1" lang="ko-Kore-KR" altLang="en-US" sz="1400" b="1" dirty="0">
              <a:latin typeface="Franklin Gothic Medium" panose="020B0603020102020204" pitchFamily="34" charset="0"/>
            </a:endParaRPr>
          </a:p>
        </p:txBody>
      </p:sp>
      <p:pic>
        <p:nvPicPr>
          <p:cNvPr id="72" name="그림 71">
            <a:extLst>
              <a:ext uri="{FF2B5EF4-FFF2-40B4-BE49-F238E27FC236}">
                <a16:creationId xmlns:a16="http://schemas.microsoft.com/office/drawing/2014/main" id="{E108755A-28E2-0344-8A38-E2C1C121F49F}"/>
              </a:ext>
            </a:extLst>
          </p:cNvPr>
          <p:cNvPicPr>
            <a:picLocks noChangeAspect="1"/>
          </p:cNvPicPr>
          <p:nvPr/>
        </p:nvPicPr>
        <p:blipFill>
          <a:blip r:embed="rId6"/>
          <a:stretch>
            <a:fillRect/>
          </a:stretch>
        </p:blipFill>
        <p:spPr>
          <a:xfrm>
            <a:off x="4279129" y="2049947"/>
            <a:ext cx="917639" cy="917637"/>
          </a:xfrm>
          <a:prstGeom prst="rect">
            <a:avLst/>
          </a:prstGeom>
        </p:spPr>
      </p:pic>
      <p:sp>
        <p:nvSpPr>
          <p:cNvPr id="73" name="TextBox 72">
            <a:extLst>
              <a:ext uri="{FF2B5EF4-FFF2-40B4-BE49-F238E27FC236}">
                <a16:creationId xmlns:a16="http://schemas.microsoft.com/office/drawing/2014/main" id="{D078DB65-7040-9E49-83EA-82885B47521A}"/>
              </a:ext>
            </a:extLst>
          </p:cNvPr>
          <p:cNvSpPr txBox="1"/>
          <p:nvPr/>
        </p:nvSpPr>
        <p:spPr>
          <a:xfrm>
            <a:off x="4091760" y="3901382"/>
            <a:ext cx="1290341" cy="523220"/>
          </a:xfrm>
          <a:prstGeom prst="rect">
            <a:avLst/>
          </a:prstGeom>
          <a:noFill/>
        </p:spPr>
        <p:txBody>
          <a:bodyPr wrap="square" rtlCol="0">
            <a:spAutoFit/>
          </a:bodyPr>
          <a:lstStyle/>
          <a:p>
            <a:pPr algn="ctr"/>
            <a:r>
              <a:rPr kumimoji="1" lang="en-US" altLang="ko-Kore-KR" sz="1400" b="1" dirty="0">
                <a:latin typeface="Franklin Gothic Medium" panose="020B0603020102020204" pitchFamily="34" charset="0"/>
              </a:rPr>
              <a:t>Byte Conversion</a:t>
            </a:r>
            <a:endParaRPr kumimoji="1" lang="ko-Kore-KR" altLang="en-US" sz="1400" b="1" dirty="0">
              <a:latin typeface="Franklin Gothic Medium" panose="020B0603020102020204" pitchFamily="34" charset="0"/>
            </a:endParaRPr>
          </a:p>
        </p:txBody>
      </p:sp>
      <p:pic>
        <p:nvPicPr>
          <p:cNvPr id="74" name="그림 73">
            <a:extLst>
              <a:ext uri="{FF2B5EF4-FFF2-40B4-BE49-F238E27FC236}">
                <a16:creationId xmlns:a16="http://schemas.microsoft.com/office/drawing/2014/main" id="{A9AD34EC-7D7A-EB41-8956-4C82CB1920C7}"/>
              </a:ext>
            </a:extLst>
          </p:cNvPr>
          <p:cNvPicPr>
            <a:picLocks noChangeAspect="1"/>
          </p:cNvPicPr>
          <p:nvPr/>
        </p:nvPicPr>
        <p:blipFill>
          <a:blip r:embed="rId7"/>
          <a:stretch>
            <a:fillRect/>
          </a:stretch>
        </p:blipFill>
        <p:spPr>
          <a:xfrm>
            <a:off x="5950191" y="1932339"/>
            <a:ext cx="1308626" cy="981470"/>
          </a:xfrm>
          <a:prstGeom prst="rect">
            <a:avLst/>
          </a:prstGeom>
        </p:spPr>
      </p:pic>
      <p:sp>
        <p:nvSpPr>
          <p:cNvPr id="93" name="TextBox 92">
            <a:extLst>
              <a:ext uri="{FF2B5EF4-FFF2-40B4-BE49-F238E27FC236}">
                <a16:creationId xmlns:a16="http://schemas.microsoft.com/office/drawing/2014/main" id="{0C7EC6A4-4E98-A543-8B31-CA6D3237A41E}"/>
              </a:ext>
            </a:extLst>
          </p:cNvPr>
          <p:cNvSpPr txBox="1"/>
          <p:nvPr/>
        </p:nvSpPr>
        <p:spPr>
          <a:xfrm>
            <a:off x="5823966" y="3421357"/>
            <a:ext cx="1561075" cy="307777"/>
          </a:xfrm>
          <a:prstGeom prst="rect">
            <a:avLst/>
          </a:prstGeom>
          <a:noFill/>
        </p:spPr>
        <p:txBody>
          <a:bodyPr wrap="square" rtlCol="0">
            <a:spAutoFit/>
          </a:bodyPr>
          <a:lstStyle/>
          <a:p>
            <a:pPr algn="ctr"/>
            <a:r>
              <a:rPr kumimoji="1" lang="en-US" altLang="ko-Kore-KR" sz="1400" b="1" dirty="0">
                <a:latin typeface="Franklin Gothic Medium" panose="020B0603020102020204" pitchFamily="34" charset="0"/>
              </a:rPr>
              <a:t>Packet transmit</a:t>
            </a:r>
          </a:p>
        </p:txBody>
      </p:sp>
      <p:sp>
        <p:nvSpPr>
          <p:cNvPr id="94" name="TextBox 93">
            <a:extLst>
              <a:ext uri="{FF2B5EF4-FFF2-40B4-BE49-F238E27FC236}">
                <a16:creationId xmlns:a16="http://schemas.microsoft.com/office/drawing/2014/main" id="{11351A9F-F2D0-F041-AACF-F0CC8E29D923}"/>
              </a:ext>
            </a:extLst>
          </p:cNvPr>
          <p:cNvSpPr txBox="1"/>
          <p:nvPr/>
        </p:nvSpPr>
        <p:spPr>
          <a:xfrm>
            <a:off x="5781752" y="3684352"/>
            <a:ext cx="1625265" cy="1398588"/>
          </a:xfrm>
          <a:prstGeom prst="rect">
            <a:avLst/>
          </a:prstGeom>
          <a:noFill/>
        </p:spPr>
        <p:txBody>
          <a:bodyPr wrap="square" rtlCol="0">
            <a:spAutoFit/>
          </a:bodyPr>
          <a:lstStyle/>
          <a:p>
            <a:pPr marL="228600" indent="-228600">
              <a:lnSpc>
                <a:spcPct val="70000"/>
              </a:lnSpc>
              <a:buFont typeface="+mj-lt"/>
              <a:buAutoNum type="arabicPeriod"/>
            </a:pPr>
            <a:r>
              <a:rPr kumimoji="1" lang="en-US" altLang="ko-KR" sz="1100" dirty="0">
                <a:latin typeface="Franklin Gothic Medium" panose="020B0603020102020204" pitchFamily="34" charset="0"/>
              </a:rPr>
              <a:t>Up to 240 bytes per 1 packet can be transmitted during LoRa communication</a:t>
            </a:r>
          </a:p>
          <a:p>
            <a:pPr marL="228600" indent="-228600">
              <a:lnSpc>
                <a:spcPct val="70000"/>
              </a:lnSpc>
              <a:buFont typeface="+mj-lt"/>
              <a:buAutoNum type="arabicPeriod"/>
            </a:pPr>
            <a:endParaRPr kumimoji="1" lang="en-US" altLang="ko-KR" sz="1100" dirty="0">
              <a:latin typeface="Franklin Gothic Medium" panose="020B0603020102020204" pitchFamily="34" charset="0"/>
            </a:endParaRPr>
          </a:p>
          <a:p>
            <a:pPr marL="228600" indent="-228600">
              <a:lnSpc>
                <a:spcPct val="70000"/>
              </a:lnSpc>
              <a:buFont typeface="+mj-lt"/>
              <a:buAutoNum type="arabicPeriod"/>
            </a:pPr>
            <a:r>
              <a:rPr kumimoji="1" lang="en-US" altLang="ko-KR" sz="1100" dirty="0">
                <a:latin typeface="Franklin Gothic Medium" panose="020B0603020102020204" pitchFamily="34" charset="0"/>
              </a:rPr>
              <a:t>Creates a packet converted to 240 bytes including the header  </a:t>
            </a:r>
            <a:endParaRPr kumimoji="1" lang="ko-Kore-KR" altLang="en-US" sz="1100" dirty="0">
              <a:latin typeface="Franklin Gothic Medium" panose="020B0603020102020204" pitchFamily="34" charset="0"/>
            </a:endParaRPr>
          </a:p>
          <a:p>
            <a:pPr marL="228600" indent="-228600">
              <a:lnSpc>
                <a:spcPct val="70000"/>
              </a:lnSpc>
              <a:buFont typeface="+mj-lt"/>
              <a:buAutoNum type="arabicPeriod"/>
            </a:pPr>
            <a:endParaRPr kumimoji="1" lang="en-US" altLang="ko-Kore-KR" sz="1100" dirty="0">
              <a:latin typeface="Franklin Gothic Medium" panose="020B0603020102020204" pitchFamily="34" charset="0"/>
            </a:endParaRPr>
          </a:p>
        </p:txBody>
      </p:sp>
      <p:sp>
        <p:nvSpPr>
          <p:cNvPr id="96" name="TextBox 95">
            <a:extLst>
              <a:ext uri="{FF2B5EF4-FFF2-40B4-BE49-F238E27FC236}">
                <a16:creationId xmlns:a16="http://schemas.microsoft.com/office/drawing/2014/main" id="{0EBFDCF7-C6AC-9744-BF74-A4EFFDFE7BDA}"/>
              </a:ext>
            </a:extLst>
          </p:cNvPr>
          <p:cNvSpPr txBox="1"/>
          <p:nvPr/>
        </p:nvSpPr>
        <p:spPr>
          <a:xfrm>
            <a:off x="7602427" y="3729134"/>
            <a:ext cx="1248268" cy="307777"/>
          </a:xfrm>
          <a:prstGeom prst="rect">
            <a:avLst/>
          </a:prstGeom>
          <a:noFill/>
        </p:spPr>
        <p:txBody>
          <a:bodyPr wrap="square" rtlCol="0">
            <a:spAutoFit/>
          </a:bodyPr>
          <a:lstStyle/>
          <a:p>
            <a:r>
              <a:rPr kumimoji="1" lang="en-US" altLang="ko-Kore-KR" sz="1400" b="1" dirty="0">
                <a:latin typeface="Franklin Gothic Medium" panose="020B0603020102020204" pitchFamily="34" charset="0"/>
              </a:rPr>
              <a:t>Receiver (Pi2)</a:t>
            </a:r>
            <a:endParaRPr kumimoji="1" lang="ko-Kore-KR" altLang="en-US" sz="1400" b="1" dirty="0">
              <a:latin typeface="Franklin Gothic Medium" panose="020B0603020102020204" pitchFamily="34" charset="0"/>
            </a:endParaRPr>
          </a:p>
        </p:txBody>
      </p:sp>
    </p:spTree>
    <p:extLst>
      <p:ext uri="{BB962C8B-B14F-4D97-AF65-F5344CB8AC3E}">
        <p14:creationId xmlns:p14="http://schemas.microsoft.com/office/powerpoint/2010/main" val="676019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5328AAF4-0D58-BA43-92F9-ED3C40D62EAF}"/>
              </a:ext>
            </a:extLst>
          </p:cNvPr>
          <p:cNvSpPr/>
          <p:nvPr/>
        </p:nvSpPr>
        <p:spPr>
          <a:xfrm>
            <a:off x="79324" y="4561895"/>
            <a:ext cx="2780417" cy="49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ln w="22225">
                <a:solidFill>
                  <a:schemeClr val="accent2"/>
                </a:solidFill>
                <a:prstDash val="solid"/>
              </a:ln>
              <a:solidFill>
                <a:schemeClr val="accent2">
                  <a:lumMod val="40000"/>
                  <a:lumOff val="60000"/>
                </a:schemeClr>
              </a:solidFill>
            </a:endParaRPr>
          </a:p>
        </p:txBody>
      </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ore-KR" dirty="0"/>
              <a:t>Works Completed</a:t>
            </a:r>
            <a:endParaRPr lang="en-US" dirty="0"/>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754167"/>
            <a:ext cx="7790797" cy="307777"/>
          </a:xfrm>
        </p:spPr>
        <p:txBody>
          <a:bodyPr/>
          <a:lstStyle/>
          <a:p>
            <a:r>
              <a:rPr lang="en-US" sz="2000" b="0" dirty="0"/>
              <a:t>LoRa Communication - Experiments</a:t>
            </a:r>
          </a:p>
        </p:txBody>
      </p:sp>
      <p:sp>
        <p:nvSpPr>
          <p:cNvPr id="2" name="TextBox 1">
            <a:extLst>
              <a:ext uri="{FF2B5EF4-FFF2-40B4-BE49-F238E27FC236}">
                <a16:creationId xmlns:a16="http://schemas.microsoft.com/office/drawing/2014/main" id="{FCB7F550-2645-E476-EE92-5F02657F4FD5}"/>
              </a:ext>
            </a:extLst>
          </p:cNvPr>
          <p:cNvSpPr txBox="1"/>
          <p:nvPr/>
        </p:nvSpPr>
        <p:spPr>
          <a:xfrm>
            <a:off x="4763669" y="735260"/>
            <a:ext cx="3696794" cy="461665"/>
          </a:xfrm>
          <a:prstGeom prst="rect">
            <a:avLst/>
          </a:prstGeom>
          <a:noFill/>
        </p:spPr>
        <p:txBody>
          <a:bodyPr wrap="square" rtlCol="0">
            <a:spAutoFit/>
          </a:bodyPr>
          <a:lstStyle/>
          <a:p>
            <a:pPr algn="ctr"/>
            <a:r>
              <a:rPr kumimoji="1" lang="en-US" altLang="ko-Kore-KR" sz="1200" b="1" dirty="0">
                <a:latin typeface="Franklin Gothic Medium" panose="020B0603020102020204" pitchFamily="34" charset="0"/>
              </a:rPr>
              <a:t>Made an effort to experiment with communication in </a:t>
            </a:r>
            <a:r>
              <a:rPr kumimoji="1" lang="en-US" altLang="ko-Kore-KR" sz="1200" b="1" dirty="0">
                <a:solidFill>
                  <a:srgbClr val="C00000"/>
                </a:solidFill>
                <a:latin typeface="Franklin Gothic Medium" panose="020B0603020102020204" pitchFamily="34" charset="0"/>
              </a:rPr>
              <a:t>various environments</a:t>
            </a:r>
            <a:endParaRPr kumimoji="1" lang="ko-Kore-KR" altLang="en-US" sz="1200" b="1" dirty="0">
              <a:solidFill>
                <a:srgbClr val="C00000"/>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1B487DFC-B3D7-6AAC-1EFF-74206EA3CD68}"/>
              </a:ext>
            </a:extLst>
          </p:cNvPr>
          <p:cNvSpPr txBox="1"/>
          <p:nvPr/>
        </p:nvSpPr>
        <p:spPr>
          <a:xfrm>
            <a:off x="1924708" y="4476339"/>
            <a:ext cx="1889409" cy="276999"/>
          </a:xfrm>
          <a:prstGeom prst="rect">
            <a:avLst/>
          </a:prstGeom>
          <a:noFill/>
        </p:spPr>
        <p:txBody>
          <a:bodyPr wrap="square" rtlCol="0">
            <a:spAutoFit/>
          </a:bodyPr>
          <a:lstStyle/>
          <a:p>
            <a:r>
              <a:rPr kumimoji="1" lang="en-US" altLang="ko-Kore-KR" sz="1200" b="1" dirty="0">
                <a:latin typeface="Franklin Gothic Medium" panose="020B0603020102020204" pitchFamily="34" charset="0"/>
              </a:rPr>
              <a:t>Cover distance up to 1km </a:t>
            </a:r>
            <a:endParaRPr kumimoji="1" lang="ko-Kore-KR" altLang="en-US" sz="1200" b="1" dirty="0">
              <a:latin typeface="Franklin Gothic Medium" panose="020B0603020102020204" pitchFamily="34" charset="0"/>
            </a:endParaRPr>
          </a:p>
        </p:txBody>
      </p:sp>
      <p:sp>
        <p:nvSpPr>
          <p:cNvPr id="8" name="TextBox 7">
            <a:extLst>
              <a:ext uri="{FF2B5EF4-FFF2-40B4-BE49-F238E27FC236}">
                <a16:creationId xmlns:a16="http://schemas.microsoft.com/office/drawing/2014/main" id="{D0EEC44D-DA71-D1B9-233B-E10FAAA2F46C}"/>
              </a:ext>
            </a:extLst>
          </p:cNvPr>
          <p:cNvSpPr txBox="1"/>
          <p:nvPr/>
        </p:nvSpPr>
        <p:spPr>
          <a:xfrm>
            <a:off x="1924708" y="4754708"/>
            <a:ext cx="6778109" cy="276999"/>
          </a:xfrm>
          <a:prstGeom prst="rect">
            <a:avLst/>
          </a:prstGeom>
          <a:noFill/>
        </p:spPr>
        <p:txBody>
          <a:bodyPr wrap="square" rtlCol="0">
            <a:spAutoFit/>
          </a:bodyPr>
          <a:lstStyle/>
          <a:p>
            <a:r>
              <a:rPr kumimoji="1" lang="en-US" altLang="ko-Kore-KR" sz="1200" b="1" dirty="0">
                <a:latin typeface="Franklin Gothic Medium" panose="020B0603020102020204" pitchFamily="34" charset="0"/>
              </a:rPr>
              <a:t>Checked the communication in real time by gradually increasing the distance between the two LoRa</a:t>
            </a:r>
            <a:endParaRPr kumimoji="1" lang="ko-Kore-KR" altLang="en-US" sz="1200" b="1" dirty="0">
              <a:latin typeface="Franklin Gothic Medium" panose="020B0603020102020204" pitchFamily="34" charset="0"/>
            </a:endParaRPr>
          </a:p>
        </p:txBody>
      </p:sp>
      <p:sp>
        <p:nvSpPr>
          <p:cNvPr id="9" name="TextBox 8">
            <a:extLst>
              <a:ext uri="{FF2B5EF4-FFF2-40B4-BE49-F238E27FC236}">
                <a16:creationId xmlns:a16="http://schemas.microsoft.com/office/drawing/2014/main" id="{BC7B6D62-FC48-4197-DB42-4D0FB57CF1DF}"/>
              </a:ext>
            </a:extLst>
          </p:cNvPr>
          <p:cNvSpPr txBox="1"/>
          <p:nvPr/>
        </p:nvSpPr>
        <p:spPr>
          <a:xfrm>
            <a:off x="1146561" y="4771870"/>
            <a:ext cx="769682" cy="276999"/>
          </a:xfrm>
          <a:prstGeom prst="rect">
            <a:avLst/>
          </a:prstGeom>
          <a:noFill/>
        </p:spPr>
        <p:txBody>
          <a:bodyPr wrap="square" rtlCol="0">
            <a:spAutoFit/>
          </a:bodyPr>
          <a:lstStyle/>
          <a:p>
            <a:pPr marL="171450" indent="-171450" algn="ctr">
              <a:buFont typeface="Arial" panose="020B0604020202020204" pitchFamily="34" charset="0"/>
              <a:buChar char="•"/>
            </a:pPr>
            <a:r>
              <a:rPr kumimoji="1" lang="en-US" altLang="ko-Kore-KR" sz="1200" b="1" dirty="0">
                <a:solidFill>
                  <a:srgbClr val="C00000"/>
                </a:solidFill>
                <a:latin typeface="Franklin Gothic Medium" panose="020B0603020102020204" pitchFamily="34" charset="0"/>
              </a:rPr>
              <a:t>How ?</a:t>
            </a:r>
            <a:endParaRPr kumimoji="1" lang="ko-Kore-KR" altLang="en-US" sz="1200" b="1" dirty="0">
              <a:solidFill>
                <a:srgbClr val="C00000"/>
              </a:solidFill>
              <a:latin typeface="Franklin Gothic Medium" panose="020B0603020102020204" pitchFamily="34" charset="0"/>
            </a:endParaRPr>
          </a:p>
        </p:txBody>
      </p:sp>
      <p:sp>
        <p:nvSpPr>
          <p:cNvPr id="10" name="TextBox 9">
            <a:extLst>
              <a:ext uri="{FF2B5EF4-FFF2-40B4-BE49-F238E27FC236}">
                <a16:creationId xmlns:a16="http://schemas.microsoft.com/office/drawing/2014/main" id="{EE3D1315-5F01-8648-5BF1-8979A462B2F9}"/>
              </a:ext>
            </a:extLst>
          </p:cNvPr>
          <p:cNvSpPr txBox="1"/>
          <p:nvPr/>
        </p:nvSpPr>
        <p:spPr>
          <a:xfrm>
            <a:off x="1155026" y="4476339"/>
            <a:ext cx="769682" cy="276999"/>
          </a:xfrm>
          <a:prstGeom prst="rect">
            <a:avLst/>
          </a:prstGeom>
          <a:noFill/>
        </p:spPr>
        <p:txBody>
          <a:bodyPr wrap="square" rtlCol="0">
            <a:spAutoFit/>
          </a:bodyPr>
          <a:lstStyle/>
          <a:p>
            <a:pPr marL="171450" indent="-171450" algn="ctr">
              <a:buFont typeface="Arial" panose="020B0604020202020204" pitchFamily="34" charset="0"/>
              <a:buChar char="•"/>
            </a:pPr>
            <a:r>
              <a:rPr kumimoji="1" lang="en-US" altLang="ko-Kore-KR" sz="1200" b="1" dirty="0">
                <a:solidFill>
                  <a:srgbClr val="C00000"/>
                </a:solidFill>
                <a:latin typeface="Franklin Gothic Medium" panose="020B0603020102020204" pitchFamily="34" charset="0"/>
              </a:rPr>
              <a:t>Goal ?</a:t>
            </a:r>
            <a:endParaRPr kumimoji="1" lang="ko-Kore-KR" altLang="en-US" sz="1200" b="1" dirty="0">
              <a:solidFill>
                <a:srgbClr val="C00000"/>
              </a:solidFill>
              <a:latin typeface="Franklin Gothic Medium" panose="020B0603020102020204" pitchFamily="34" charset="0"/>
            </a:endParaRPr>
          </a:p>
        </p:txBody>
      </p:sp>
      <p:sp>
        <p:nvSpPr>
          <p:cNvPr id="12" name="오른쪽 화살표[R] 11">
            <a:extLst>
              <a:ext uri="{FF2B5EF4-FFF2-40B4-BE49-F238E27FC236}">
                <a16:creationId xmlns:a16="http://schemas.microsoft.com/office/drawing/2014/main" id="{7D01EFCD-22C5-A2E0-966A-88E6E05BE08D}"/>
              </a:ext>
            </a:extLst>
          </p:cNvPr>
          <p:cNvSpPr/>
          <p:nvPr/>
        </p:nvSpPr>
        <p:spPr>
          <a:xfrm>
            <a:off x="4255300" y="891608"/>
            <a:ext cx="512542" cy="82725"/>
          </a:xfrm>
          <a:prstGeom prst="rightArrow">
            <a:avLst/>
          </a:prstGeom>
          <a:solidFill>
            <a:schemeClr val="accent1">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descr="사람, 남자, 실외, 보드이(가) 표시된 사진&#10;&#10;자동 생성된 설명">
            <a:extLst>
              <a:ext uri="{FF2B5EF4-FFF2-40B4-BE49-F238E27FC236}">
                <a16:creationId xmlns:a16="http://schemas.microsoft.com/office/drawing/2014/main" id="{FC3A5622-FC2B-F253-86E0-31A0A4BC1377}"/>
              </a:ext>
            </a:extLst>
          </p:cNvPr>
          <p:cNvPicPr>
            <a:picLocks noChangeAspect="1"/>
          </p:cNvPicPr>
          <p:nvPr/>
        </p:nvPicPr>
        <p:blipFill>
          <a:blip r:embed="rId3"/>
          <a:stretch>
            <a:fillRect/>
          </a:stretch>
        </p:blipFill>
        <p:spPr>
          <a:xfrm rot="5400000">
            <a:off x="751343" y="2018410"/>
            <a:ext cx="1677377" cy="1677377"/>
          </a:xfrm>
          <a:prstGeom prst="rect">
            <a:avLst/>
          </a:prstGeom>
          <a:effectLst>
            <a:softEdge rad="12700"/>
          </a:effectLst>
        </p:spPr>
      </p:pic>
      <p:pic>
        <p:nvPicPr>
          <p:cNvPr id="18" name="그림 17" descr="실외, 하늘, 물이(가) 표시된 사진&#10;&#10;자동 생성된 설명">
            <a:extLst>
              <a:ext uri="{FF2B5EF4-FFF2-40B4-BE49-F238E27FC236}">
                <a16:creationId xmlns:a16="http://schemas.microsoft.com/office/drawing/2014/main" id="{7DF4405D-4E2C-8180-E531-D957B2C8E54B}"/>
              </a:ext>
            </a:extLst>
          </p:cNvPr>
          <p:cNvPicPr>
            <a:picLocks noChangeAspect="1"/>
          </p:cNvPicPr>
          <p:nvPr/>
        </p:nvPicPr>
        <p:blipFill>
          <a:blip r:embed="rId4"/>
          <a:stretch>
            <a:fillRect/>
          </a:stretch>
        </p:blipFill>
        <p:spPr>
          <a:xfrm>
            <a:off x="2575144" y="2018410"/>
            <a:ext cx="1258032" cy="1677377"/>
          </a:xfrm>
          <a:prstGeom prst="rect">
            <a:avLst/>
          </a:prstGeom>
          <a:effectLst>
            <a:softEdge rad="12700"/>
          </a:effectLst>
        </p:spPr>
      </p:pic>
      <p:sp>
        <p:nvSpPr>
          <p:cNvPr id="20" name="TextBox 19">
            <a:extLst>
              <a:ext uri="{FF2B5EF4-FFF2-40B4-BE49-F238E27FC236}">
                <a16:creationId xmlns:a16="http://schemas.microsoft.com/office/drawing/2014/main" id="{3E9EBF20-E61F-5C4C-3A36-E15ABC617629}"/>
              </a:ext>
            </a:extLst>
          </p:cNvPr>
          <p:cNvSpPr txBox="1"/>
          <p:nvPr/>
        </p:nvSpPr>
        <p:spPr>
          <a:xfrm>
            <a:off x="1872037" y="1344892"/>
            <a:ext cx="808259" cy="338554"/>
          </a:xfrm>
          <a:prstGeom prst="rect">
            <a:avLst/>
          </a:prstGeom>
          <a:noFill/>
        </p:spPr>
        <p:txBody>
          <a:bodyPr wrap="square" rtlCol="0">
            <a:spAutoFit/>
          </a:bodyPr>
          <a:lstStyle/>
          <a:p>
            <a:pPr algn="ctr"/>
            <a:r>
              <a:rPr kumimoji="1" lang="en-US" altLang="ko-Kore-KR" sz="1600" b="1" dirty="0">
                <a:latin typeface="Franklin Gothic Medium" panose="020B0603020102020204" pitchFamily="34" charset="0"/>
              </a:rPr>
              <a:t>Lake</a:t>
            </a:r>
            <a:endParaRPr kumimoji="1" lang="ko-Kore-KR" altLang="en-US" sz="1600" b="1" dirty="0">
              <a:latin typeface="Franklin Gothic Medium" panose="020B0603020102020204" pitchFamily="34" charset="0"/>
            </a:endParaRPr>
          </a:p>
        </p:txBody>
      </p:sp>
      <p:sp>
        <p:nvSpPr>
          <p:cNvPr id="21" name="도넛[D] 20">
            <a:extLst>
              <a:ext uri="{FF2B5EF4-FFF2-40B4-BE49-F238E27FC236}">
                <a16:creationId xmlns:a16="http://schemas.microsoft.com/office/drawing/2014/main" id="{16CA69A0-AF04-D363-82A1-B0930C892943}"/>
              </a:ext>
            </a:extLst>
          </p:cNvPr>
          <p:cNvSpPr/>
          <p:nvPr/>
        </p:nvSpPr>
        <p:spPr>
          <a:xfrm>
            <a:off x="1146561" y="2680279"/>
            <a:ext cx="292847" cy="305487"/>
          </a:xfrm>
          <a:prstGeom prst="donut">
            <a:avLst>
              <a:gd name="adj" fmla="val 1168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cxnSp>
        <p:nvCxnSpPr>
          <p:cNvPr id="23" name="직선 화살표 연결선 22">
            <a:extLst>
              <a:ext uri="{FF2B5EF4-FFF2-40B4-BE49-F238E27FC236}">
                <a16:creationId xmlns:a16="http://schemas.microsoft.com/office/drawing/2014/main" id="{281529D5-5D8B-0320-5C4E-50501F6E1C56}"/>
              </a:ext>
            </a:extLst>
          </p:cNvPr>
          <p:cNvCxnSpPr>
            <a:cxnSpLocks/>
            <a:endCxn id="21" idx="0"/>
          </p:cNvCxnSpPr>
          <p:nvPr/>
        </p:nvCxnSpPr>
        <p:spPr>
          <a:xfrm flipH="1">
            <a:off x="1292985" y="2374990"/>
            <a:ext cx="146424" cy="305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98FA5E9-F344-1B8E-70FF-73271FCF0D7F}"/>
              </a:ext>
            </a:extLst>
          </p:cNvPr>
          <p:cNvSpPr txBox="1"/>
          <p:nvPr/>
        </p:nvSpPr>
        <p:spPr>
          <a:xfrm>
            <a:off x="1230486" y="2153185"/>
            <a:ext cx="837134" cy="246221"/>
          </a:xfrm>
          <a:prstGeom prst="rect">
            <a:avLst/>
          </a:prstGeom>
          <a:noFill/>
        </p:spPr>
        <p:txBody>
          <a:bodyPr wrap="square" rtlCol="0">
            <a:spAutoFit/>
          </a:bodyPr>
          <a:lstStyle/>
          <a:p>
            <a:r>
              <a:rPr kumimoji="1" lang="en-US" altLang="ko-Kore-KR" sz="1000" b="1" dirty="0">
                <a:latin typeface="Franklin Gothic Medium" panose="020B0603020102020204" pitchFamily="34" charset="0"/>
              </a:rPr>
              <a:t>Transmitter</a:t>
            </a:r>
            <a:endParaRPr kumimoji="1" lang="ko-Kore-KR" altLang="en-US" sz="1000" b="1" dirty="0">
              <a:latin typeface="Franklin Gothic Medium" panose="020B0603020102020204" pitchFamily="34" charset="0"/>
            </a:endParaRPr>
          </a:p>
        </p:txBody>
      </p:sp>
      <p:cxnSp>
        <p:nvCxnSpPr>
          <p:cNvPr id="39" name="직선 화살표 연결선 38">
            <a:extLst>
              <a:ext uri="{FF2B5EF4-FFF2-40B4-BE49-F238E27FC236}">
                <a16:creationId xmlns:a16="http://schemas.microsoft.com/office/drawing/2014/main" id="{48F21C7D-8B6A-7831-74A5-4D360F2F3B91}"/>
              </a:ext>
            </a:extLst>
          </p:cNvPr>
          <p:cNvCxnSpPr>
            <a:cxnSpLocks/>
          </p:cNvCxnSpPr>
          <p:nvPr/>
        </p:nvCxnSpPr>
        <p:spPr>
          <a:xfrm flipV="1">
            <a:off x="1146561" y="3529025"/>
            <a:ext cx="224611" cy="250762"/>
          </a:xfrm>
          <a:prstGeom prst="straightConnector1">
            <a:avLst/>
          </a:prstGeom>
          <a:ln>
            <a:solidFill>
              <a:schemeClr val="bg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7E1FECC-4A60-B922-866B-E38153D7C1F1}"/>
              </a:ext>
            </a:extLst>
          </p:cNvPr>
          <p:cNvSpPr txBox="1"/>
          <p:nvPr/>
        </p:nvSpPr>
        <p:spPr>
          <a:xfrm>
            <a:off x="649971" y="3717725"/>
            <a:ext cx="712558" cy="261610"/>
          </a:xfrm>
          <a:prstGeom prst="rect">
            <a:avLst/>
          </a:prstGeom>
          <a:noFill/>
        </p:spPr>
        <p:txBody>
          <a:bodyPr wrap="square" rtlCol="0">
            <a:spAutoFit/>
          </a:bodyPr>
          <a:lstStyle/>
          <a:p>
            <a:r>
              <a:rPr kumimoji="1" lang="en-US" altLang="ko-Kore-KR" sz="1100" b="1" dirty="0">
                <a:latin typeface="Franklin Gothic Medium" panose="020B0603020102020204" pitchFamily="34" charset="0"/>
              </a:rPr>
              <a:t>Receiver</a:t>
            </a:r>
            <a:endParaRPr kumimoji="1" lang="ko-Kore-KR" altLang="en-US" sz="1100" b="1" dirty="0">
              <a:latin typeface="Franklin Gothic Medium" panose="020B0603020102020204" pitchFamily="34" charset="0"/>
            </a:endParaRPr>
          </a:p>
        </p:txBody>
      </p:sp>
      <p:cxnSp>
        <p:nvCxnSpPr>
          <p:cNvPr id="46" name="직선 화살표 연결선 45">
            <a:extLst>
              <a:ext uri="{FF2B5EF4-FFF2-40B4-BE49-F238E27FC236}">
                <a16:creationId xmlns:a16="http://schemas.microsoft.com/office/drawing/2014/main" id="{7FDF68AE-696C-2222-5255-29441FDC0B32}"/>
              </a:ext>
            </a:extLst>
          </p:cNvPr>
          <p:cNvCxnSpPr>
            <a:cxnSpLocks/>
          </p:cNvCxnSpPr>
          <p:nvPr/>
        </p:nvCxnSpPr>
        <p:spPr>
          <a:xfrm>
            <a:off x="1981050" y="2374990"/>
            <a:ext cx="1199273" cy="859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3" name="그림 52" descr="하늘, 실외, 사람, 경사로이(가) 표시된 사진&#10;&#10;자동 생성된 설명">
            <a:extLst>
              <a:ext uri="{FF2B5EF4-FFF2-40B4-BE49-F238E27FC236}">
                <a16:creationId xmlns:a16="http://schemas.microsoft.com/office/drawing/2014/main" id="{AED05D87-0AEE-3942-4885-AC11E2A61FB1}"/>
              </a:ext>
            </a:extLst>
          </p:cNvPr>
          <p:cNvPicPr>
            <a:picLocks noChangeAspect="1"/>
          </p:cNvPicPr>
          <p:nvPr/>
        </p:nvPicPr>
        <p:blipFill rotWithShape="1">
          <a:blip r:embed="rId5"/>
          <a:srcRect l="22710"/>
          <a:stretch/>
        </p:blipFill>
        <p:spPr>
          <a:xfrm>
            <a:off x="5047090" y="2092479"/>
            <a:ext cx="1677600" cy="1677600"/>
          </a:xfrm>
          <a:prstGeom prst="rect">
            <a:avLst/>
          </a:prstGeom>
          <a:effectLst>
            <a:softEdge rad="12700"/>
          </a:effectLst>
        </p:spPr>
      </p:pic>
      <p:pic>
        <p:nvPicPr>
          <p:cNvPr id="55" name="그림 54" descr="하늘, 실외, 사람이(가) 표시된 사진&#10;&#10;자동 생성된 설명">
            <a:extLst>
              <a:ext uri="{FF2B5EF4-FFF2-40B4-BE49-F238E27FC236}">
                <a16:creationId xmlns:a16="http://schemas.microsoft.com/office/drawing/2014/main" id="{A4828BDA-70AC-7128-D967-D7FE1BC137BA}"/>
              </a:ext>
            </a:extLst>
          </p:cNvPr>
          <p:cNvPicPr>
            <a:picLocks/>
          </p:cNvPicPr>
          <p:nvPr/>
        </p:nvPicPr>
        <p:blipFill rotWithShape="1">
          <a:blip r:embed="rId6"/>
          <a:srcRect l="14119" t="12945"/>
          <a:stretch/>
        </p:blipFill>
        <p:spPr>
          <a:xfrm>
            <a:off x="7127656" y="2092479"/>
            <a:ext cx="1263600" cy="1674000"/>
          </a:xfrm>
          <a:prstGeom prst="rect">
            <a:avLst/>
          </a:prstGeom>
          <a:effectLst>
            <a:softEdge rad="12700"/>
          </a:effectLst>
        </p:spPr>
      </p:pic>
      <p:sp>
        <p:nvSpPr>
          <p:cNvPr id="59" name="TextBox 58">
            <a:extLst>
              <a:ext uri="{FF2B5EF4-FFF2-40B4-BE49-F238E27FC236}">
                <a16:creationId xmlns:a16="http://schemas.microsoft.com/office/drawing/2014/main" id="{603C1BAD-0E69-10C3-D8D4-0CB3E204DA76}"/>
              </a:ext>
            </a:extLst>
          </p:cNvPr>
          <p:cNvSpPr txBox="1"/>
          <p:nvPr/>
        </p:nvSpPr>
        <p:spPr>
          <a:xfrm>
            <a:off x="6345922" y="1337475"/>
            <a:ext cx="1011772" cy="338554"/>
          </a:xfrm>
          <a:prstGeom prst="rect">
            <a:avLst/>
          </a:prstGeom>
          <a:noFill/>
        </p:spPr>
        <p:txBody>
          <a:bodyPr wrap="square" rtlCol="0">
            <a:spAutoFit/>
          </a:bodyPr>
          <a:lstStyle/>
          <a:p>
            <a:pPr algn="ctr"/>
            <a:r>
              <a:rPr kumimoji="1" lang="en-US" altLang="ko-Kore-KR" sz="1600" b="1" dirty="0">
                <a:latin typeface="Franklin Gothic Medium" panose="020B0603020102020204" pitchFamily="34" charset="0"/>
              </a:rPr>
              <a:t>Campus</a:t>
            </a:r>
            <a:endParaRPr kumimoji="1" lang="ko-Kore-KR" altLang="en-US" sz="1600" b="1" dirty="0">
              <a:latin typeface="Franklin Gothic Medium" panose="020B0603020102020204" pitchFamily="34" charset="0"/>
            </a:endParaRPr>
          </a:p>
        </p:txBody>
      </p:sp>
      <p:sp>
        <p:nvSpPr>
          <p:cNvPr id="72" name="도넛[D] 71">
            <a:extLst>
              <a:ext uri="{FF2B5EF4-FFF2-40B4-BE49-F238E27FC236}">
                <a16:creationId xmlns:a16="http://schemas.microsoft.com/office/drawing/2014/main" id="{24CC76D3-2AAB-61A9-8DC4-0FC44E778E28}"/>
              </a:ext>
            </a:extLst>
          </p:cNvPr>
          <p:cNvSpPr/>
          <p:nvPr/>
        </p:nvSpPr>
        <p:spPr>
          <a:xfrm>
            <a:off x="5692606" y="2835107"/>
            <a:ext cx="301362" cy="290640"/>
          </a:xfrm>
          <a:prstGeom prst="donut">
            <a:avLst>
              <a:gd name="adj" fmla="val 1476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73" name="TextBox 72">
            <a:extLst>
              <a:ext uri="{FF2B5EF4-FFF2-40B4-BE49-F238E27FC236}">
                <a16:creationId xmlns:a16="http://schemas.microsoft.com/office/drawing/2014/main" id="{F2A3E6BA-3C4C-E1A9-DB9D-9EF6907C32A3}"/>
              </a:ext>
            </a:extLst>
          </p:cNvPr>
          <p:cNvSpPr txBox="1"/>
          <p:nvPr/>
        </p:nvSpPr>
        <p:spPr>
          <a:xfrm>
            <a:off x="6265541" y="2254822"/>
            <a:ext cx="897390" cy="261610"/>
          </a:xfrm>
          <a:prstGeom prst="rect">
            <a:avLst/>
          </a:prstGeom>
          <a:noFill/>
        </p:spPr>
        <p:txBody>
          <a:bodyPr wrap="square" rtlCol="0">
            <a:spAutoFit/>
          </a:bodyPr>
          <a:lstStyle/>
          <a:p>
            <a:r>
              <a:rPr kumimoji="1" lang="en-US" altLang="ko-Kore-KR" sz="1100" b="1" dirty="0">
                <a:latin typeface="Franklin Gothic Medium" panose="020B0603020102020204" pitchFamily="34" charset="0"/>
              </a:rPr>
              <a:t>Transmitter</a:t>
            </a:r>
            <a:endParaRPr kumimoji="1" lang="ko-Kore-KR" altLang="en-US" sz="1100" b="1" dirty="0">
              <a:latin typeface="Franklin Gothic Medium" panose="020B0603020102020204" pitchFamily="34" charset="0"/>
            </a:endParaRPr>
          </a:p>
        </p:txBody>
      </p:sp>
      <p:cxnSp>
        <p:nvCxnSpPr>
          <p:cNvPr id="74" name="직선 화살표 연결선 73">
            <a:extLst>
              <a:ext uri="{FF2B5EF4-FFF2-40B4-BE49-F238E27FC236}">
                <a16:creationId xmlns:a16="http://schemas.microsoft.com/office/drawing/2014/main" id="{8D3FA730-2984-5DF9-D636-F931C9ED3498}"/>
              </a:ext>
            </a:extLst>
          </p:cNvPr>
          <p:cNvCxnSpPr>
            <a:cxnSpLocks/>
          </p:cNvCxnSpPr>
          <p:nvPr/>
        </p:nvCxnSpPr>
        <p:spPr>
          <a:xfrm>
            <a:off x="7115990" y="2390164"/>
            <a:ext cx="449907" cy="310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직선 화살표 연결선 74">
            <a:extLst>
              <a:ext uri="{FF2B5EF4-FFF2-40B4-BE49-F238E27FC236}">
                <a16:creationId xmlns:a16="http://schemas.microsoft.com/office/drawing/2014/main" id="{D2B2FFF6-F2D2-44D1-7AA5-9128E4305F7F}"/>
              </a:ext>
            </a:extLst>
          </p:cNvPr>
          <p:cNvCxnSpPr>
            <a:cxnSpLocks/>
          </p:cNvCxnSpPr>
          <p:nvPr/>
        </p:nvCxnSpPr>
        <p:spPr>
          <a:xfrm flipV="1">
            <a:off x="5384460" y="3257468"/>
            <a:ext cx="616292" cy="585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1D603BED-44C7-28A6-4240-F934E7264203}"/>
              </a:ext>
            </a:extLst>
          </p:cNvPr>
          <p:cNvSpPr txBox="1"/>
          <p:nvPr/>
        </p:nvSpPr>
        <p:spPr>
          <a:xfrm>
            <a:off x="4898644" y="3753512"/>
            <a:ext cx="935117" cy="261610"/>
          </a:xfrm>
          <a:prstGeom prst="rect">
            <a:avLst/>
          </a:prstGeom>
          <a:noFill/>
        </p:spPr>
        <p:txBody>
          <a:bodyPr wrap="square" rtlCol="0">
            <a:spAutoFit/>
          </a:bodyPr>
          <a:lstStyle/>
          <a:p>
            <a:r>
              <a:rPr kumimoji="1" lang="en-US" altLang="ko-Kore-KR" sz="1100" b="1" dirty="0">
                <a:latin typeface="Franklin Gothic Medium" panose="020B0603020102020204" pitchFamily="34" charset="0"/>
              </a:rPr>
              <a:t>Receiver</a:t>
            </a:r>
            <a:endParaRPr kumimoji="1" lang="ko-Kore-KR" altLang="en-US" sz="1100" b="1" dirty="0">
              <a:latin typeface="Franklin Gothic Medium" panose="020B0603020102020204" pitchFamily="34" charset="0"/>
            </a:endParaRPr>
          </a:p>
        </p:txBody>
      </p:sp>
      <p:cxnSp>
        <p:nvCxnSpPr>
          <p:cNvPr id="77" name="직선 화살표 연결선 76">
            <a:extLst>
              <a:ext uri="{FF2B5EF4-FFF2-40B4-BE49-F238E27FC236}">
                <a16:creationId xmlns:a16="http://schemas.microsoft.com/office/drawing/2014/main" id="{991A6BCE-334D-E708-322F-9D0E686B8FEC}"/>
              </a:ext>
            </a:extLst>
          </p:cNvPr>
          <p:cNvCxnSpPr>
            <a:cxnSpLocks/>
          </p:cNvCxnSpPr>
          <p:nvPr/>
        </p:nvCxnSpPr>
        <p:spPr>
          <a:xfrm flipH="1">
            <a:off x="5961757" y="2492452"/>
            <a:ext cx="435177" cy="354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2" name="TextBox 81">
            <a:extLst>
              <a:ext uri="{FF2B5EF4-FFF2-40B4-BE49-F238E27FC236}">
                <a16:creationId xmlns:a16="http://schemas.microsoft.com/office/drawing/2014/main" id="{923FF7D3-A0CB-F719-8DCA-C404FE0478BA}"/>
              </a:ext>
            </a:extLst>
          </p:cNvPr>
          <p:cNvSpPr txBox="1"/>
          <p:nvPr/>
        </p:nvSpPr>
        <p:spPr>
          <a:xfrm>
            <a:off x="759700" y="4078530"/>
            <a:ext cx="3338040" cy="276999"/>
          </a:xfrm>
          <a:prstGeom prst="rect">
            <a:avLst/>
          </a:prstGeom>
          <a:noFill/>
        </p:spPr>
        <p:txBody>
          <a:bodyPr wrap="square" rtlCol="0">
            <a:spAutoFit/>
          </a:bodyPr>
          <a:lstStyle/>
          <a:p>
            <a:pPr marL="171450" indent="-171450" algn="ctr">
              <a:buFont typeface="Arial" panose="020B0604020202020204" pitchFamily="34" charset="0"/>
              <a:buChar char="•"/>
            </a:pPr>
            <a:r>
              <a:rPr kumimoji="1" lang="en-US" altLang="ko-Kore-KR" sz="1200" b="1" dirty="0">
                <a:latin typeface="Franklin Gothic Medium" panose="020B0603020102020204" pitchFamily="34" charset="0"/>
              </a:rPr>
              <a:t>Distance : Exceeding </a:t>
            </a:r>
            <a:r>
              <a:rPr kumimoji="1" lang="en-US" altLang="ko-Kore-KR" sz="1200" b="1" dirty="0">
                <a:solidFill>
                  <a:srgbClr val="C00000"/>
                </a:solidFill>
                <a:latin typeface="Franklin Gothic Medium" panose="020B0603020102020204" pitchFamily="34" charset="0"/>
              </a:rPr>
              <a:t>1km</a:t>
            </a:r>
            <a:r>
              <a:rPr kumimoji="1" lang="en-US" altLang="ko-Kore-KR" sz="1200" b="1" dirty="0">
                <a:latin typeface="Franklin Gothic Medium" panose="020B0603020102020204" pitchFamily="34" charset="0"/>
              </a:rPr>
              <a:t> (</a:t>
            </a:r>
            <a:r>
              <a:rPr kumimoji="1" lang="en-US" altLang="ko-KR" sz="1200" b="1" dirty="0">
                <a:latin typeface="Franklin Gothic Medium" panose="020B0603020102020204" pitchFamily="34" charset="0"/>
              </a:rPr>
              <a:t>No packet loss)</a:t>
            </a:r>
            <a:endParaRPr kumimoji="1" lang="ko-Kore-KR" altLang="en-US" sz="1200" b="1" dirty="0">
              <a:latin typeface="Franklin Gothic Medium" panose="020B0603020102020204" pitchFamily="34" charset="0"/>
            </a:endParaRPr>
          </a:p>
        </p:txBody>
      </p:sp>
      <p:sp>
        <p:nvSpPr>
          <p:cNvPr id="83" name="TextBox 82">
            <a:extLst>
              <a:ext uri="{FF2B5EF4-FFF2-40B4-BE49-F238E27FC236}">
                <a16:creationId xmlns:a16="http://schemas.microsoft.com/office/drawing/2014/main" id="{66B90124-DF24-9416-8950-EDAD39E5AE5C}"/>
              </a:ext>
            </a:extLst>
          </p:cNvPr>
          <p:cNvSpPr txBox="1"/>
          <p:nvPr/>
        </p:nvSpPr>
        <p:spPr>
          <a:xfrm>
            <a:off x="5250800" y="3921719"/>
            <a:ext cx="2927318" cy="461665"/>
          </a:xfrm>
          <a:prstGeom prst="rect">
            <a:avLst/>
          </a:prstGeom>
          <a:noFill/>
        </p:spPr>
        <p:txBody>
          <a:bodyPr wrap="square" rtlCol="0">
            <a:spAutoFit/>
          </a:bodyPr>
          <a:lstStyle/>
          <a:p>
            <a:pPr marL="171450" indent="-171450" algn="ctr">
              <a:buFont typeface="Arial" panose="020B0604020202020204" pitchFamily="34" charset="0"/>
              <a:buChar char="•"/>
            </a:pPr>
            <a:r>
              <a:rPr kumimoji="1" lang="en-US" altLang="ko-Kore-KR" sz="1200" b="1" dirty="0">
                <a:latin typeface="Franklin Gothic Medium" panose="020B0603020102020204" pitchFamily="34" charset="0"/>
              </a:rPr>
              <a:t>Distance: </a:t>
            </a:r>
            <a:r>
              <a:rPr kumimoji="1" lang="en-US" altLang="ko-Kore-KR" sz="1200" b="1" dirty="0">
                <a:solidFill>
                  <a:srgbClr val="C00000"/>
                </a:solidFill>
                <a:latin typeface="Franklin Gothic Medium" panose="020B0603020102020204" pitchFamily="34" charset="0"/>
              </a:rPr>
              <a:t>350</a:t>
            </a:r>
            <a:r>
              <a:rPr kumimoji="1" lang="en-US" altLang="ko-Kore-KR" sz="1200" b="1" dirty="0">
                <a:latin typeface="Franklin Gothic Medium" panose="020B0603020102020204" pitchFamily="34" charset="0"/>
              </a:rPr>
              <a:t> meters (No packet loss)</a:t>
            </a:r>
          </a:p>
          <a:p>
            <a:pPr marL="171450" indent="-171450" algn="ctr">
              <a:buFont typeface="Arial" panose="020B0604020202020204" pitchFamily="34" charset="0"/>
              <a:buChar char="•"/>
            </a:pPr>
            <a:r>
              <a:rPr kumimoji="1" lang="en-US" altLang="ko-Kore-KR" sz="1200" b="1" dirty="0">
                <a:solidFill>
                  <a:srgbClr val="C00000"/>
                </a:solidFill>
                <a:latin typeface="Franklin Gothic Medium" panose="020B0603020102020204" pitchFamily="34" charset="0"/>
              </a:rPr>
              <a:t>900</a:t>
            </a:r>
            <a:r>
              <a:rPr kumimoji="1" lang="en-US" altLang="ko-Kore-KR" sz="1200" b="1" dirty="0">
                <a:latin typeface="Franklin Gothic Medium" panose="020B0603020102020204" pitchFamily="34" charset="0"/>
              </a:rPr>
              <a:t> meters (Only one packet came in)</a:t>
            </a:r>
          </a:p>
        </p:txBody>
      </p:sp>
      <p:sp>
        <p:nvSpPr>
          <p:cNvPr id="25" name="사각형: 둥근 모서리 1">
            <a:extLst>
              <a:ext uri="{FF2B5EF4-FFF2-40B4-BE49-F238E27FC236}">
                <a16:creationId xmlns:a16="http://schemas.microsoft.com/office/drawing/2014/main" id="{25A9163B-9199-9743-A304-94FF75F58611}"/>
              </a:ext>
            </a:extLst>
          </p:cNvPr>
          <p:cNvSpPr/>
          <p:nvPr/>
        </p:nvSpPr>
        <p:spPr>
          <a:xfrm>
            <a:off x="283155" y="1742432"/>
            <a:ext cx="3986025" cy="2654326"/>
          </a:xfrm>
          <a:prstGeom prst="roundRect">
            <a:avLst>
              <a:gd name="adj" fmla="val 3166"/>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사각형: 둥근 모서리 1">
            <a:extLst>
              <a:ext uri="{FF2B5EF4-FFF2-40B4-BE49-F238E27FC236}">
                <a16:creationId xmlns:a16="http://schemas.microsoft.com/office/drawing/2014/main" id="{98413B72-E4FD-2E44-AB4B-2F9171945DAE}"/>
              </a:ext>
            </a:extLst>
          </p:cNvPr>
          <p:cNvSpPr/>
          <p:nvPr/>
        </p:nvSpPr>
        <p:spPr>
          <a:xfrm>
            <a:off x="4568015" y="1742432"/>
            <a:ext cx="4292830" cy="2654550"/>
          </a:xfrm>
          <a:prstGeom prst="roundRect">
            <a:avLst>
              <a:gd name="adj" fmla="val 3166"/>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TextBox 13">
            <a:extLst>
              <a:ext uri="{FF2B5EF4-FFF2-40B4-BE49-F238E27FC236}">
                <a16:creationId xmlns:a16="http://schemas.microsoft.com/office/drawing/2014/main" id="{9F944253-FF3F-AA2A-EFEB-3C3DAEE0B1C4}"/>
              </a:ext>
            </a:extLst>
          </p:cNvPr>
          <p:cNvSpPr txBox="1"/>
          <p:nvPr/>
        </p:nvSpPr>
        <p:spPr>
          <a:xfrm>
            <a:off x="4482930" y="1787838"/>
            <a:ext cx="4483520" cy="276999"/>
          </a:xfrm>
          <a:prstGeom prst="rect">
            <a:avLst/>
          </a:prstGeom>
          <a:noFill/>
        </p:spPr>
        <p:txBody>
          <a:bodyPr wrap="square" rtlCol="0">
            <a:spAutoFit/>
          </a:bodyPr>
          <a:lstStyle/>
          <a:p>
            <a:pPr algn="ctr"/>
            <a:r>
              <a:rPr kumimoji="1" lang="en-US" altLang="ko-Kore-KR" sz="1200" b="1" dirty="0">
                <a:latin typeface="Franklin Gothic Medium" panose="020B0603020102020204" pitchFamily="34" charset="0"/>
              </a:rPr>
              <a:t>To secure an </a:t>
            </a:r>
            <a:r>
              <a:rPr kumimoji="1" lang="en-US" altLang="ko-Kore-KR" sz="1200" b="1" dirty="0">
                <a:solidFill>
                  <a:srgbClr val="C00000"/>
                </a:solidFill>
                <a:latin typeface="Franklin Gothic Medium" panose="020B0603020102020204" pitchFamily="34" charset="0"/>
              </a:rPr>
              <a:t>open space</a:t>
            </a:r>
            <a:r>
              <a:rPr kumimoji="1" lang="en-US" altLang="ko-Kore-KR" sz="1200" b="1" dirty="0">
                <a:latin typeface="Franklin Gothic Medium" panose="020B0603020102020204" pitchFamily="34" charset="0"/>
              </a:rPr>
              <a:t>? -&gt; conducted on the </a:t>
            </a:r>
            <a:r>
              <a:rPr kumimoji="1" lang="en-US" altLang="ko-Kore-KR" sz="1200" b="1" dirty="0">
                <a:solidFill>
                  <a:srgbClr val="C00000"/>
                </a:solidFill>
                <a:latin typeface="Franklin Gothic Medium" panose="020B0603020102020204" pitchFamily="34" charset="0"/>
              </a:rPr>
              <a:t>roof of parking lot  </a:t>
            </a:r>
            <a:endParaRPr kumimoji="1" lang="ko-Kore-KR" altLang="en-US" sz="1200" b="1" dirty="0">
              <a:solidFill>
                <a:srgbClr val="C00000"/>
              </a:solidFill>
              <a:latin typeface="Franklin Gothic Medium" panose="020B0603020102020204" pitchFamily="34" charset="0"/>
            </a:endParaRPr>
          </a:p>
        </p:txBody>
      </p:sp>
    </p:spTree>
    <p:extLst>
      <p:ext uri="{BB962C8B-B14F-4D97-AF65-F5344CB8AC3E}">
        <p14:creationId xmlns:p14="http://schemas.microsoft.com/office/powerpoint/2010/main" val="2956656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ore-KR" dirty="0"/>
              <a:t>Works Completed</a:t>
            </a:r>
            <a:endParaRPr lang="en-US" dirty="0"/>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LoRa Communication – Lake Experiment Details</a:t>
            </a:r>
          </a:p>
        </p:txBody>
      </p:sp>
      <p:pic>
        <p:nvPicPr>
          <p:cNvPr id="7" name="그림 6" descr="테이블이(가) 표시된 사진&#10;&#10;자동 생성된 설명">
            <a:extLst>
              <a:ext uri="{FF2B5EF4-FFF2-40B4-BE49-F238E27FC236}">
                <a16:creationId xmlns:a16="http://schemas.microsoft.com/office/drawing/2014/main" id="{36CDD314-5E1B-D3AC-8CBE-323E8CD4B0FB}"/>
              </a:ext>
            </a:extLst>
          </p:cNvPr>
          <p:cNvPicPr>
            <a:picLocks noChangeAspect="1"/>
          </p:cNvPicPr>
          <p:nvPr/>
        </p:nvPicPr>
        <p:blipFill>
          <a:blip r:embed="rId3"/>
          <a:stretch>
            <a:fillRect/>
          </a:stretch>
        </p:blipFill>
        <p:spPr>
          <a:xfrm>
            <a:off x="683537" y="1989618"/>
            <a:ext cx="7767490" cy="1774800"/>
          </a:xfrm>
          <a:prstGeom prst="rect">
            <a:avLst/>
          </a:prstGeom>
        </p:spPr>
      </p:pic>
    </p:spTree>
    <p:extLst>
      <p:ext uri="{BB962C8B-B14F-4D97-AF65-F5344CB8AC3E}">
        <p14:creationId xmlns:p14="http://schemas.microsoft.com/office/powerpoint/2010/main" val="2602112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E64237FA-5E8D-8F4C-89C7-4F5135ACB624}"/>
              </a:ext>
            </a:extLst>
          </p:cNvPr>
          <p:cNvSpPr/>
          <p:nvPr/>
        </p:nvSpPr>
        <p:spPr>
          <a:xfrm>
            <a:off x="79324" y="4561895"/>
            <a:ext cx="2780417" cy="49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ln w="22225">
                <a:solidFill>
                  <a:schemeClr val="accent2"/>
                </a:solidFill>
                <a:prstDash val="solid"/>
              </a:ln>
              <a:solidFill>
                <a:schemeClr val="accent2">
                  <a:lumMod val="40000"/>
                  <a:lumOff val="60000"/>
                </a:schemeClr>
              </a:solidFill>
            </a:endParaRPr>
          </a:p>
        </p:txBody>
      </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ore-KR" dirty="0"/>
              <a:t>Works Completed</a:t>
            </a:r>
            <a:endParaRPr lang="en-US" dirty="0"/>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LoRa Communication</a:t>
            </a:r>
          </a:p>
        </p:txBody>
      </p:sp>
      <p:sp>
        <p:nvSpPr>
          <p:cNvPr id="16" name="TextBox 15">
            <a:extLst>
              <a:ext uri="{FF2B5EF4-FFF2-40B4-BE49-F238E27FC236}">
                <a16:creationId xmlns:a16="http://schemas.microsoft.com/office/drawing/2014/main" id="{A096F0F7-D91C-1CDD-D518-E520D325F725}"/>
              </a:ext>
            </a:extLst>
          </p:cNvPr>
          <p:cNvSpPr txBox="1"/>
          <p:nvPr/>
        </p:nvSpPr>
        <p:spPr>
          <a:xfrm>
            <a:off x="683537" y="1234663"/>
            <a:ext cx="2551977" cy="338554"/>
          </a:xfrm>
          <a:prstGeom prst="rect">
            <a:avLst/>
          </a:prstGeom>
          <a:noFill/>
        </p:spPr>
        <p:txBody>
          <a:bodyPr wrap="square" rtlCol="0">
            <a:spAutoFit/>
          </a:bodyPr>
          <a:lstStyle/>
          <a:p>
            <a:r>
              <a:rPr kumimoji="1" lang="en-US" altLang="ko-Kore-KR" sz="1600" b="1" dirty="0">
                <a:latin typeface="Franklin Gothic Medium" panose="020B0603020102020204" pitchFamily="34" charset="0"/>
              </a:rPr>
              <a:t>Receiver (Pi2) Process</a:t>
            </a:r>
            <a:endParaRPr kumimoji="1" lang="ko-Kore-KR" altLang="en-US" sz="1600" b="1" dirty="0">
              <a:latin typeface="Franklin Gothic Medium" panose="020B0603020102020204" pitchFamily="34" charset="0"/>
            </a:endParaRPr>
          </a:p>
        </p:txBody>
      </p:sp>
      <p:sp>
        <p:nvSpPr>
          <p:cNvPr id="7" name="화살표: 오른쪽 14">
            <a:extLst>
              <a:ext uri="{FF2B5EF4-FFF2-40B4-BE49-F238E27FC236}">
                <a16:creationId xmlns:a16="http://schemas.microsoft.com/office/drawing/2014/main" id="{A34464E9-3CBE-0F40-6316-28AFB802DFC0}"/>
              </a:ext>
            </a:extLst>
          </p:cNvPr>
          <p:cNvSpPr/>
          <p:nvPr/>
        </p:nvSpPr>
        <p:spPr>
          <a:xfrm>
            <a:off x="1935279" y="2672254"/>
            <a:ext cx="391412" cy="329963"/>
          </a:xfrm>
          <a:prstGeom prst="rightArrow">
            <a:avLst/>
          </a:prstGeom>
          <a:solidFill>
            <a:srgbClr val="8D6E3E"/>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7BDB3986-93BC-AA6B-2CB8-796260E36D81}"/>
              </a:ext>
            </a:extLst>
          </p:cNvPr>
          <p:cNvPicPr>
            <a:picLocks noChangeAspect="1"/>
          </p:cNvPicPr>
          <p:nvPr/>
        </p:nvPicPr>
        <p:blipFill>
          <a:blip r:embed="rId3"/>
          <a:stretch>
            <a:fillRect/>
          </a:stretch>
        </p:blipFill>
        <p:spPr>
          <a:xfrm>
            <a:off x="4362050" y="2478902"/>
            <a:ext cx="688519" cy="688518"/>
          </a:xfrm>
          <a:prstGeom prst="rect">
            <a:avLst/>
          </a:prstGeom>
        </p:spPr>
      </p:pic>
      <p:sp>
        <p:nvSpPr>
          <p:cNvPr id="27" name="TextBox 26">
            <a:extLst>
              <a:ext uri="{FF2B5EF4-FFF2-40B4-BE49-F238E27FC236}">
                <a16:creationId xmlns:a16="http://schemas.microsoft.com/office/drawing/2014/main" id="{A1B607CA-7F9B-80C3-C15A-84041A451612}"/>
              </a:ext>
            </a:extLst>
          </p:cNvPr>
          <p:cNvSpPr txBox="1"/>
          <p:nvPr/>
        </p:nvSpPr>
        <p:spPr>
          <a:xfrm>
            <a:off x="454316" y="3269295"/>
            <a:ext cx="1483888" cy="461665"/>
          </a:xfrm>
          <a:prstGeom prst="rect">
            <a:avLst/>
          </a:prstGeom>
          <a:noFill/>
        </p:spPr>
        <p:txBody>
          <a:bodyPr wrap="square" rtlCol="0">
            <a:spAutoFit/>
          </a:bodyPr>
          <a:lstStyle/>
          <a:p>
            <a:pPr algn="ctr"/>
            <a:r>
              <a:rPr kumimoji="1" lang="en-US" altLang="ko-Kore-KR" sz="1200" b="1" dirty="0">
                <a:latin typeface="Franklin Gothic Medium" panose="020B0603020102020204" pitchFamily="34" charset="0"/>
              </a:rPr>
              <a:t>Image packets sent </a:t>
            </a:r>
          </a:p>
          <a:p>
            <a:pPr algn="ctr"/>
            <a:r>
              <a:rPr kumimoji="1" lang="en-US" altLang="ko-Kore-KR" sz="1200" b="1" dirty="0">
                <a:latin typeface="Franklin Gothic Medium" panose="020B0603020102020204" pitchFamily="34" charset="0"/>
              </a:rPr>
              <a:t>by Pi1</a:t>
            </a:r>
            <a:endParaRPr kumimoji="1" lang="ko-Kore-KR" altLang="en-US" sz="1200" b="1" dirty="0">
              <a:latin typeface="Franklin Gothic Medium" panose="020B0603020102020204" pitchFamily="34" charset="0"/>
            </a:endParaRPr>
          </a:p>
        </p:txBody>
      </p:sp>
      <p:pic>
        <p:nvPicPr>
          <p:cNvPr id="33" name="그림 32">
            <a:extLst>
              <a:ext uri="{FF2B5EF4-FFF2-40B4-BE49-F238E27FC236}">
                <a16:creationId xmlns:a16="http://schemas.microsoft.com/office/drawing/2014/main" id="{A32523AE-11F4-2ED1-E71A-2BA556743DA9}"/>
              </a:ext>
            </a:extLst>
          </p:cNvPr>
          <p:cNvPicPr>
            <a:picLocks noChangeAspect="1"/>
          </p:cNvPicPr>
          <p:nvPr/>
        </p:nvPicPr>
        <p:blipFill>
          <a:blip r:embed="rId4"/>
          <a:stretch>
            <a:fillRect/>
          </a:stretch>
        </p:blipFill>
        <p:spPr>
          <a:xfrm>
            <a:off x="590384" y="2327647"/>
            <a:ext cx="1211752" cy="908813"/>
          </a:xfrm>
          <a:prstGeom prst="rect">
            <a:avLst/>
          </a:prstGeom>
        </p:spPr>
      </p:pic>
      <p:pic>
        <p:nvPicPr>
          <p:cNvPr id="24" name="그림 23">
            <a:extLst>
              <a:ext uri="{FF2B5EF4-FFF2-40B4-BE49-F238E27FC236}">
                <a16:creationId xmlns:a16="http://schemas.microsoft.com/office/drawing/2014/main" id="{8A4E085E-B8D2-5054-B21E-3A5F05053B41}"/>
              </a:ext>
            </a:extLst>
          </p:cNvPr>
          <p:cNvPicPr>
            <a:picLocks noChangeAspect="1"/>
          </p:cNvPicPr>
          <p:nvPr/>
        </p:nvPicPr>
        <p:blipFill>
          <a:blip r:embed="rId5"/>
          <a:stretch>
            <a:fillRect/>
          </a:stretch>
        </p:blipFill>
        <p:spPr>
          <a:xfrm>
            <a:off x="7537587" y="2457241"/>
            <a:ext cx="1174064" cy="771463"/>
          </a:xfrm>
          <a:prstGeom prst="rect">
            <a:avLst/>
          </a:prstGeom>
        </p:spPr>
      </p:pic>
      <p:sp>
        <p:nvSpPr>
          <p:cNvPr id="30" name="TextBox 29">
            <a:extLst>
              <a:ext uri="{FF2B5EF4-FFF2-40B4-BE49-F238E27FC236}">
                <a16:creationId xmlns:a16="http://schemas.microsoft.com/office/drawing/2014/main" id="{39FCB715-1F31-1CE3-F9F7-F40F8366EE3B}"/>
              </a:ext>
            </a:extLst>
          </p:cNvPr>
          <p:cNvSpPr txBox="1"/>
          <p:nvPr/>
        </p:nvSpPr>
        <p:spPr>
          <a:xfrm>
            <a:off x="7815447" y="2224986"/>
            <a:ext cx="618343" cy="253916"/>
          </a:xfrm>
          <a:prstGeom prst="rect">
            <a:avLst/>
          </a:prstGeom>
          <a:noFill/>
        </p:spPr>
        <p:txBody>
          <a:bodyPr wrap="square" rtlCol="0">
            <a:spAutoFit/>
          </a:bodyPr>
          <a:lstStyle/>
          <a:p>
            <a:pPr algn="ctr"/>
            <a:r>
              <a:rPr kumimoji="1" lang="en-US" altLang="ko-Kore-KR" sz="1050" b="1" dirty="0">
                <a:latin typeface="Franklin Gothic Medium" panose="020B0603020102020204" pitchFamily="34" charset="0"/>
              </a:rPr>
              <a:t>Client</a:t>
            </a:r>
            <a:endParaRPr kumimoji="1" lang="ko-Kore-KR" altLang="en-US" sz="1050" b="1" dirty="0">
              <a:latin typeface="Franklin Gothic Medium" panose="020B0603020102020204" pitchFamily="34" charset="0"/>
            </a:endParaRPr>
          </a:p>
        </p:txBody>
      </p:sp>
      <p:pic>
        <p:nvPicPr>
          <p:cNvPr id="10" name="그림 9">
            <a:extLst>
              <a:ext uri="{FF2B5EF4-FFF2-40B4-BE49-F238E27FC236}">
                <a16:creationId xmlns:a16="http://schemas.microsoft.com/office/drawing/2014/main" id="{BFAE71B0-A963-558D-A48B-9C30D6D3FB81}"/>
              </a:ext>
            </a:extLst>
          </p:cNvPr>
          <p:cNvPicPr>
            <a:picLocks noChangeAspect="1"/>
          </p:cNvPicPr>
          <p:nvPr/>
        </p:nvPicPr>
        <p:blipFill>
          <a:blip r:embed="rId6"/>
          <a:stretch>
            <a:fillRect/>
          </a:stretch>
        </p:blipFill>
        <p:spPr>
          <a:xfrm>
            <a:off x="2583973" y="2497832"/>
            <a:ext cx="704532" cy="771463"/>
          </a:xfrm>
          <a:prstGeom prst="rect">
            <a:avLst/>
          </a:prstGeom>
        </p:spPr>
      </p:pic>
      <p:sp>
        <p:nvSpPr>
          <p:cNvPr id="17" name="TextBox 16">
            <a:extLst>
              <a:ext uri="{FF2B5EF4-FFF2-40B4-BE49-F238E27FC236}">
                <a16:creationId xmlns:a16="http://schemas.microsoft.com/office/drawing/2014/main" id="{D3F997FD-E8CD-3941-C91E-0B995DD57A23}"/>
              </a:ext>
            </a:extLst>
          </p:cNvPr>
          <p:cNvSpPr txBox="1"/>
          <p:nvPr/>
        </p:nvSpPr>
        <p:spPr>
          <a:xfrm>
            <a:off x="2075675" y="3307247"/>
            <a:ext cx="1721128" cy="276999"/>
          </a:xfrm>
          <a:prstGeom prst="rect">
            <a:avLst/>
          </a:prstGeom>
          <a:noFill/>
        </p:spPr>
        <p:txBody>
          <a:bodyPr wrap="square" rtlCol="0">
            <a:spAutoFit/>
          </a:bodyPr>
          <a:lstStyle/>
          <a:p>
            <a:r>
              <a:rPr kumimoji="1" lang="en-US" altLang="ko-Kore-KR" sz="1200" b="1" dirty="0">
                <a:latin typeface="Franklin Gothic Medium" panose="020B0603020102020204" pitchFamily="34" charset="0"/>
              </a:rPr>
              <a:t>Merges image packets</a:t>
            </a:r>
            <a:endParaRPr kumimoji="1" lang="ko-Kore-KR" altLang="en-US" sz="1200" b="1" dirty="0">
              <a:latin typeface="Franklin Gothic Medium" panose="020B0603020102020204" pitchFamily="34" charset="0"/>
            </a:endParaRPr>
          </a:p>
        </p:txBody>
      </p:sp>
      <p:sp>
        <p:nvSpPr>
          <p:cNvPr id="18" name="화살표: 오른쪽 14">
            <a:extLst>
              <a:ext uri="{FF2B5EF4-FFF2-40B4-BE49-F238E27FC236}">
                <a16:creationId xmlns:a16="http://schemas.microsoft.com/office/drawing/2014/main" id="{9E5E9D9A-7DE1-0816-2E8A-AA54A8734851}"/>
              </a:ext>
            </a:extLst>
          </p:cNvPr>
          <p:cNvSpPr/>
          <p:nvPr/>
        </p:nvSpPr>
        <p:spPr>
          <a:xfrm>
            <a:off x="3621007" y="2668472"/>
            <a:ext cx="391412" cy="329963"/>
          </a:xfrm>
          <a:prstGeom prst="rightArrow">
            <a:avLst/>
          </a:prstGeom>
          <a:solidFill>
            <a:srgbClr val="8D6E3E"/>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1" name="그림 20">
            <a:extLst>
              <a:ext uri="{FF2B5EF4-FFF2-40B4-BE49-F238E27FC236}">
                <a16:creationId xmlns:a16="http://schemas.microsoft.com/office/drawing/2014/main" id="{7B7D22C8-7220-82F0-E902-6272B3F77F68}"/>
              </a:ext>
            </a:extLst>
          </p:cNvPr>
          <p:cNvPicPr>
            <a:picLocks noChangeAspect="1"/>
          </p:cNvPicPr>
          <p:nvPr/>
        </p:nvPicPr>
        <p:blipFill>
          <a:blip r:embed="rId7"/>
          <a:stretch>
            <a:fillRect/>
          </a:stretch>
        </p:blipFill>
        <p:spPr>
          <a:xfrm>
            <a:off x="5936579" y="2571750"/>
            <a:ext cx="964372" cy="589874"/>
          </a:xfrm>
          <a:prstGeom prst="rect">
            <a:avLst/>
          </a:prstGeom>
        </p:spPr>
      </p:pic>
      <p:sp>
        <p:nvSpPr>
          <p:cNvPr id="22" name="화살표: 오른쪽 14">
            <a:extLst>
              <a:ext uri="{FF2B5EF4-FFF2-40B4-BE49-F238E27FC236}">
                <a16:creationId xmlns:a16="http://schemas.microsoft.com/office/drawing/2014/main" id="{75B95225-5E55-34BD-7FDA-B85D1E95A9F8}"/>
              </a:ext>
            </a:extLst>
          </p:cNvPr>
          <p:cNvSpPr/>
          <p:nvPr/>
        </p:nvSpPr>
        <p:spPr>
          <a:xfrm>
            <a:off x="5297868" y="2668472"/>
            <a:ext cx="391412" cy="329963"/>
          </a:xfrm>
          <a:prstGeom prst="rightArrow">
            <a:avLst/>
          </a:prstGeom>
          <a:solidFill>
            <a:srgbClr val="8D6E3E"/>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화살표: 오른쪽 14">
            <a:extLst>
              <a:ext uri="{FF2B5EF4-FFF2-40B4-BE49-F238E27FC236}">
                <a16:creationId xmlns:a16="http://schemas.microsoft.com/office/drawing/2014/main" id="{5FA18D69-EB70-2942-DE02-AA20AA913EBF}"/>
              </a:ext>
            </a:extLst>
          </p:cNvPr>
          <p:cNvSpPr/>
          <p:nvPr/>
        </p:nvSpPr>
        <p:spPr>
          <a:xfrm>
            <a:off x="7146175" y="2668472"/>
            <a:ext cx="391412" cy="329963"/>
          </a:xfrm>
          <a:prstGeom prst="rightArrow">
            <a:avLst/>
          </a:prstGeom>
          <a:solidFill>
            <a:srgbClr val="8D6E3E"/>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FDAF3FB7-732E-551A-572D-39D06F07A362}"/>
              </a:ext>
            </a:extLst>
          </p:cNvPr>
          <p:cNvSpPr txBox="1"/>
          <p:nvPr/>
        </p:nvSpPr>
        <p:spPr>
          <a:xfrm>
            <a:off x="3812140" y="3315155"/>
            <a:ext cx="1848586" cy="646331"/>
          </a:xfrm>
          <a:prstGeom prst="rect">
            <a:avLst/>
          </a:prstGeom>
          <a:noFill/>
        </p:spPr>
        <p:txBody>
          <a:bodyPr wrap="square" rtlCol="0">
            <a:spAutoFit/>
          </a:bodyPr>
          <a:lstStyle/>
          <a:p>
            <a:pPr algn="ctr"/>
            <a:r>
              <a:rPr kumimoji="1" lang="en-US" altLang="ko-Kore-KR" sz="1200" b="1" dirty="0">
                <a:latin typeface="Franklin Gothic Medium" panose="020B0603020102020204" pitchFamily="34" charset="0"/>
              </a:rPr>
              <a:t>Moved to the Node.js server through the </a:t>
            </a:r>
            <a:r>
              <a:rPr kumimoji="1" lang="en-US" altLang="ko-Kore-KR" sz="1200" b="1" dirty="0">
                <a:solidFill>
                  <a:srgbClr val="FF0000"/>
                </a:solidFill>
                <a:latin typeface="Franklin Gothic Medium" panose="020B0603020102020204" pitchFamily="34" charset="0"/>
              </a:rPr>
              <a:t>WebSocket</a:t>
            </a:r>
            <a:endParaRPr kumimoji="1" lang="ko-Kore-KR" altLang="en-US" sz="1200" b="1" dirty="0">
              <a:solidFill>
                <a:srgbClr val="FF0000"/>
              </a:solidFill>
              <a:latin typeface="Franklin Gothic Medium" panose="020B0603020102020204" pitchFamily="34" charset="0"/>
            </a:endParaRPr>
          </a:p>
        </p:txBody>
      </p:sp>
      <p:sp>
        <p:nvSpPr>
          <p:cNvPr id="36" name="TextBox 35">
            <a:extLst>
              <a:ext uri="{FF2B5EF4-FFF2-40B4-BE49-F238E27FC236}">
                <a16:creationId xmlns:a16="http://schemas.microsoft.com/office/drawing/2014/main" id="{0B6E62FD-934D-4D7F-8F2F-7F83B842DCDD}"/>
              </a:ext>
            </a:extLst>
          </p:cNvPr>
          <p:cNvSpPr txBox="1"/>
          <p:nvPr/>
        </p:nvSpPr>
        <p:spPr>
          <a:xfrm>
            <a:off x="5693582" y="3315155"/>
            <a:ext cx="1452593" cy="646331"/>
          </a:xfrm>
          <a:prstGeom prst="rect">
            <a:avLst/>
          </a:prstGeom>
          <a:noFill/>
        </p:spPr>
        <p:txBody>
          <a:bodyPr wrap="square" rtlCol="0">
            <a:spAutoFit/>
          </a:bodyPr>
          <a:lstStyle/>
          <a:p>
            <a:pPr algn="ctr"/>
            <a:r>
              <a:rPr kumimoji="1" lang="en-US" altLang="ko-Kore-KR" sz="1200" b="1" dirty="0">
                <a:latin typeface="Franklin Gothic Medium" panose="020B0603020102020204" pitchFamily="34" charset="0"/>
              </a:rPr>
              <a:t>Uses </a:t>
            </a:r>
            <a:r>
              <a:rPr kumimoji="1" lang="en-US" altLang="ko-Kore-KR" sz="1200" b="1" dirty="0" err="1">
                <a:solidFill>
                  <a:srgbClr val="FF0000"/>
                </a:solidFill>
                <a:latin typeface="Franklin Gothic Medium" panose="020B0603020102020204" pitchFamily="34" charset="0"/>
              </a:rPr>
              <a:t>Multer</a:t>
            </a:r>
            <a:r>
              <a:rPr kumimoji="1" lang="en-US" altLang="ko-Kore-KR" sz="1200" b="1" dirty="0">
                <a:latin typeface="Franklin Gothic Medium" panose="020B0603020102020204" pitchFamily="34" charset="0"/>
              </a:rPr>
              <a:t> to process JPG files into </a:t>
            </a:r>
            <a:r>
              <a:rPr kumimoji="1" lang="en-US" altLang="ko-Kore-KR" sz="1200" b="1" dirty="0">
                <a:solidFill>
                  <a:srgbClr val="FF0000"/>
                </a:solidFill>
                <a:latin typeface="Franklin Gothic Medium" panose="020B0603020102020204" pitchFamily="34" charset="0"/>
              </a:rPr>
              <a:t>HTTP message</a:t>
            </a:r>
          </a:p>
        </p:txBody>
      </p:sp>
      <p:sp>
        <p:nvSpPr>
          <p:cNvPr id="41" name="TextBox 40">
            <a:extLst>
              <a:ext uri="{FF2B5EF4-FFF2-40B4-BE49-F238E27FC236}">
                <a16:creationId xmlns:a16="http://schemas.microsoft.com/office/drawing/2014/main" id="{03509FF6-31DF-E565-6494-FB28853F3142}"/>
              </a:ext>
            </a:extLst>
          </p:cNvPr>
          <p:cNvSpPr txBox="1"/>
          <p:nvPr/>
        </p:nvSpPr>
        <p:spPr>
          <a:xfrm>
            <a:off x="7398321" y="3315461"/>
            <a:ext cx="1452593" cy="830997"/>
          </a:xfrm>
          <a:prstGeom prst="rect">
            <a:avLst/>
          </a:prstGeom>
          <a:noFill/>
        </p:spPr>
        <p:txBody>
          <a:bodyPr wrap="square" rtlCol="0">
            <a:spAutoFit/>
          </a:bodyPr>
          <a:lstStyle/>
          <a:p>
            <a:pPr algn="ctr"/>
            <a:r>
              <a:rPr kumimoji="1" lang="en-US" altLang="ko-Kore-KR" sz="1200" b="1" dirty="0">
                <a:solidFill>
                  <a:schemeClr val="bg1"/>
                </a:solidFill>
                <a:latin typeface="Franklin Gothic Medium" panose="020B0603020102020204" pitchFamily="34" charset="0"/>
              </a:rPr>
              <a:t>Processed image is sent to the React server through </a:t>
            </a:r>
            <a:r>
              <a:rPr kumimoji="1" lang="en-US" altLang="ko-Kore-KR" sz="1200" b="1" dirty="0">
                <a:solidFill>
                  <a:srgbClr val="FF0000"/>
                </a:solidFill>
                <a:latin typeface="Franklin Gothic Medium" panose="020B0603020102020204" pitchFamily="34" charset="0"/>
              </a:rPr>
              <a:t>WebSocket</a:t>
            </a:r>
          </a:p>
        </p:txBody>
      </p:sp>
    </p:spTree>
    <p:extLst>
      <p:ext uri="{BB962C8B-B14F-4D97-AF65-F5344CB8AC3E}">
        <p14:creationId xmlns:p14="http://schemas.microsoft.com/office/powerpoint/2010/main" val="3412891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76601" y="355253"/>
            <a:ext cx="7790797" cy="332399"/>
          </a:xfrm>
        </p:spPr>
        <p:txBody>
          <a:bodyPr/>
          <a:lstStyle/>
          <a:p>
            <a:r>
              <a:rPr lang="en-US" dirty="0"/>
              <a:t>Contents</a:t>
            </a:r>
          </a:p>
        </p:txBody>
      </p:sp>
      <p:grpSp>
        <p:nvGrpSpPr>
          <p:cNvPr id="24" name="그룹 23">
            <a:extLst>
              <a:ext uri="{FF2B5EF4-FFF2-40B4-BE49-F238E27FC236}">
                <a16:creationId xmlns:a16="http://schemas.microsoft.com/office/drawing/2014/main" id="{F8105CED-BE9B-B341-A898-7596789F4A29}"/>
              </a:ext>
            </a:extLst>
          </p:cNvPr>
          <p:cNvGrpSpPr/>
          <p:nvPr/>
        </p:nvGrpSpPr>
        <p:grpSpPr>
          <a:xfrm>
            <a:off x="705236" y="1470577"/>
            <a:ext cx="1639639" cy="861670"/>
            <a:chOff x="676601" y="1340224"/>
            <a:chExt cx="1639639" cy="861670"/>
          </a:xfrm>
        </p:grpSpPr>
        <p:sp>
          <p:nvSpPr>
            <p:cNvPr id="10" name="수행의 시작/종료 9">
              <a:extLst>
                <a:ext uri="{FF2B5EF4-FFF2-40B4-BE49-F238E27FC236}">
                  <a16:creationId xmlns:a16="http://schemas.microsoft.com/office/drawing/2014/main" id="{45AF2AE8-3AFB-BA4C-B911-9A48A72E1197}"/>
                </a:ext>
              </a:extLst>
            </p:cNvPr>
            <p:cNvSpPr/>
            <p:nvPr/>
          </p:nvSpPr>
          <p:spPr>
            <a:xfrm>
              <a:off x="767932" y="1340224"/>
              <a:ext cx="1456979" cy="418290"/>
            </a:xfrm>
            <a:prstGeom prst="flowChartTerminator">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accent2"/>
                  </a:solidFill>
                  <a:latin typeface="+mj-lt"/>
                </a:rPr>
                <a:t>01</a:t>
              </a:r>
              <a:endParaRPr kumimoji="1" lang="ko-Kore-KR" altLang="en-US" dirty="0">
                <a:solidFill>
                  <a:schemeClr val="accent2"/>
                </a:solidFill>
                <a:latin typeface="+mj-lt"/>
              </a:endParaRPr>
            </a:p>
          </p:txBody>
        </p:sp>
        <p:sp>
          <p:nvSpPr>
            <p:cNvPr id="15" name="TextBox 14">
              <a:extLst>
                <a:ext uri="{FF2B5EF4-FFF2-40B4-BE49-F238E27FC236}">
                  <a16:creationId xmlns:a16="http://schemas.microsoft.com/office/drawing/2014/main" id="{58E27593-DC82-C042-98CD-B615975640E8}"/>
                </a:ext>
              </a:extLst>
            </p:cNvPr>
            <p:cNvSpPr txBox="1"/>
            <p:nvPr/>
          </p:nvSpPr>
          <p:spPr>
            <a:xfrm>
              <a:off x="676601" y="1832562"/>
              <a:ext cx="1639639" cy="369332"/>
            </a:xfrm>
            <a:prstGeom prst="rect">
              <a:avLst/>
            </a:prstGeom>
            <a:noFill/>
          </p:spPr>
          <p:txBody>
            <a:bodyPr wrap="square" rtlCol="0">
              <a:spAutoFit/>
            </a:bodyPr>
            <a:lstStyle/>
            <a:p>
              <a:pPr algn="ctr"/>
              <a:r>
                <a:rPr lang="en-US" altLang="ko-Kore-KR" b="1" dirty="0">
                  <a:solidFill>
                    <a:schemeClr val="bg1"/>
                  </a:solidFill>
                  <a:latin typeface="Franklin Gothic Medium" panose="020B0603020102020204" pitchFamily="34" charset="0"/>
                </a:rPr>
                <a:t>Background</a:t>
              </a:r>
              <a:endParaRPr lang="en-US" altLang="ko-Kore-KR" sz="1600" b="1" dirty="0">
                <a:solidFill>
                  <a:schemeClr val="bg1"/>
                </a:solidFill>
                <a:latin typeface="Franklin Gothic Medium" panose="020B0603020102020204" pitchFamily="34" charset="0"/>
              </a:endParaRPr>
            </a:p>
          </p:txBody>
        </p:sp>
      </p:grpSp>
      <p:grpSp>
        <p:nvGrpSpPr>
          <p:cNvPr id="25" name="그룹 24">
            <a:extLst>
              <a:ext uri="{FF2B5EF4-FFF2-40B4-BE49-F238E27FC236}">
                <a16:creationId xmlns:a16="http://schemas.microsoft.com/office/drawing/2014/main" id="{04282F7E-3B5B-3B4F-8A8E-AD491BD1F14B}"/>
              </a:ext>
            </a:extLst>
          </p:cNvPr>
          <p:cNvGrpSpPr/>
          <p:nvPr/>
        </p:nvGrpSpPr>
        <p:grpSpPr>
          <a:xfrm>
            <a:off x="3752179" y="1473421"/>
            <a:ext cx="1639639" cy="861670"/>
            <a:chOff x="676601" y="1340224"/>
            <a:chExt cx="1639639" cy="861670"/>
          </a:xfrm>
        </p:grpSpPr>
        <p:sp>
          <p:nvSpPr>
            <p:cNvPr id="26" name="수행의 시작/종료 25">
              <a:extLst>
                <a:ext uri="{FF2B5EF4-FFF2-40B4-BE49-F238E27FC236}">
                  <a16:creationId xmlns:a16="http://schemas.microsoft.com/office/drawing/2014/main" id="{C88F3396-3F43-B84D-B109-CBB6A4F014BC}"/>
                </a:ext>
              </a:extLst>
            </p:cNvPr>
            <p:cNvSpPr/>
            <p:nvPr/>
          </p:nvSpPr>
          <p:spPr>
            <a:xfrm>
              <a:off x="767932" y="1340224"/>
              <a:ext cx="1456979" cy="418290"/>
            </a:xfrm>
            <a:prstGeom prst="flowChartTerminator">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accent2"/>
                  </a:solidFill>
                  <a:latin typeface="+mj-lt"/>
                </a:rPr>
                <a:t>02</a:t>
              </a:r>
              <a:endParaRPr kumimoji="1" lang="ko-Kore-KR" altLang="en-US" dirty="0">
                <a:solidFill>
                  <a:schemeClr val="accent2"/>
                </a:solidFill>
                <a:latin typeface="+mj-lt"/>
              </a:endParaRPr>
            </a:p>
          </p:txBody>
        </p:sp>
        <p:sp>
          <p:nvSpPr>
            <p:cNvPr id="27" name="TextBox 26">
              <a:extLst>
                <a:ext uri="{FF2B5EF4-FFF2-40B4-BE49-F238E27FC236}">
                  <a16:creationId xmlns:a16="http://schemas.microsoft.com/office/drawing/2014/main" id="{AC1F6BD7-61A9-884A-9440-592090713D04}"/>
                </a:ext>
              </a:extLst>
            </p:cNvPr>
            <p:cNvSpPr txBox="1"/>
            <p:nvPr/>
          </p:nvSpPr>
          <p:spPr>
            <a:xfrm>
              <a:off x="676601" y="1832562"/>
              <a:ext cx="1639639" cy="369332"/>
            </a:xfrm>
            <a:prstGeom prst="rect">
              <a:avLst/>
            </a:prstGeom>
            <a:noFill/>
          </p:spPr>
          <p:txBody>
            <a:bodyPr wrap="square" rtlCol="0">
              <a:spAutoFit/>
            </a:bodyPr>
            <a:lstStyle/>
            <a:p>
              <a:pPr algn="ctr"/>
              <a:r>
                <a:rPr lang="en-US" altLang="ko-Kore-KR" b="1" dirty="0"/>
                <a:t> </a:t>
              </a:r>
              <a:r>
                <a:rPr lang="en-US" altLang="ko-Kore-KR" b="1" dirty="0">
                  <a:solidFill>
                    <a:schemeClr val="bg1"/>
                  </a:solidFill>
                  <a:latin typeface="Franklin Gothic Medium" panose="020B0603020102020204" pitchFamily="34" charset="0"/>
                </a:rPr>
                <a:t>Necessity</a:t>
              </a:r>
            </a:p>
          </p:txBody>
        </p:sp>
      </p:grpSp>
      <p:grpSp>
        <p:nvGrpSpPr>
          <p:cNvPr id="28" name="그룹 27">
            <a:extLst>
              <a:ext uri="{FF2B5EF4-FFF2-40B4-BE49-F238E27FC236}">
                <a16:creationId xmlns:a16="http://schemas.microsoft.com/office/drawing/2014/main" id="{DFF8F810-9B05-CF4D-8957-8B8F4D626317}"/>
              </a:ext>
            </a:extLst>
          </p:cNvPr>
          <p:cNvGrpSpPr/>
          <p:nvPr/>
        </p:nvGrpSpPr>
        <p:grpSpPr>
          <a:xfrm>
            <a:off x="6799122" y="1473421"/>
            <a:ext cx="1639639" cy="861670"/>
            <a:chOff x="676601" y="1340224"/>
            <a:chExt cx="1639639" cy="861670"/>
          </a:xfrm>
        </p:grpSpPr>
        <p:sp>
          <p:nvSpPr>
            <p:cNvPr id="29" name="수행의 시작/종료 28">
              <a:extLst>
                <a:ext uri="{FF2B5EF4-FFF2-40B4-BE49-F238E27FC236}">
                  <a16:creationId xmlns:a16="http://schemas.microsoft.com/office/drawing/2014/main" id="{6D8A99E6-B073-284D-A396-135BBE0320DC}"/>
                </a:ext>
              </a:extLst>
            </p:cNvPr>
            <p:cNvSpPr/>
            <p:nvPr/>
          </p:nvSpPr>
          <p:spPr>
            <a:xfrm>
              <a:off x="767932" y="1340224"/>
              <a:ext cx="1456979" cy="418290"/>
            </a:xfrm>
            <a:prstGeom prst="flowChartTerminator">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accent2"/>
                  </a:solidFill>
                  <a:latin typeface="+mj-lt"/>
                </a:rPr>
                <a:t>03</a:t>
              </a:r>
              <a:endParaRPr kumimoji="1" lang="ko-Kore-KR" altLang="en-US" dirty="0">
                <a:solidFill>
                  <a:schemeClr val="accent2"/>
                </a:solidFill>
                <a:latin typeface="+mj-lt"/>
              </a:endParaRPr>
            </a:p>
          </p:txBody>
        </p:sp>
        <p:sp>
          <p:nvSpPr>
            <p:cNvPr id="30" name="TextBox 29">
              <a:extLst>
                <a:ext uri="{FF2B5EF4-FFF2-40B4-BE49-F238E27FC236}">
                  <a16:creationId xmlns:a16="http://schemas.microsoft.com/office/drawing/2014/main" id="{846C1076-9B8B-6F41-A990-48C56FC26BFC}"/>
                </a:ext>
              </a:extLst>
            </p:cNvPr>
            <p:cNvSpPr txBox="1"/>
            <p:nvPr/>
          </p:nvSpPr>
          <p:spPr>
            <a:xfrm>
              <a:off x="676601" y="1832562"/>
              <a:ext cx="1639639" cy="369332"/>
            </a:xfrm>
            <a:prstGeom prst="rect">
              <a:avLst/>
            </a:prstGeom>
            <a:noFill/>
          </p:spPr>
          <p:txBody>
            <a:bodyPr wrap="square" rtlCol="0">
              <a:spAutoFit/>
            </a:bodyPr>
            <a:lstStyle/>
            <a:p>
              <a:pPr algn="ctr"/>
              <a:r>
                <a:rPr lang="en-US" altLang="ko-Kore-KR" b="1" dirty="0">
                  <a:solidFill>
                    <a:schemeClr val="bg1"/>
                  </a:solidFill>
                  <a:latin typeface="Franklin Gothic Medium" panose="020B0603020102020204" pitchFamily="34" charset="0"/>
                </a:rPr>
                <a:t>Objectives</a:t>
              </a:r>
            </a:p>
          </p:txBody>
        </p:sp>
      </p:grpSp>
      <p:grpSp>
        <p:nvGrpSpPr>
          <p:cNvPr id="42" name="그룹 41">
            <a:extLst>
              <a:ext uri="{FF2B5EF4-FFF2-40B4-BE49-F238E27FC236}">
                <a16:creationId xmlns:a16="http://schemas.microsoft.com/office/drawing/2014/main" id="{828E458C-2B3A-E542-BCAA-5FC075A13E31}"/>
              </a:ext>
            </a:extLst>
          </p:cNvPr>
          <p:cNvGrpSpPr/>
          <p:nvPr/>
        </p:nvGrpSpPr>
        <p:grpSpPr>
          <a:xfrm>
            <a:off x="705236" y="3026607"/>
            <a:ext cx="1639639" cy="1138669"/>
            <a:chOff x="676601" y="1340224"/>
            <a:chExt cx="1639639" cy="1138669"/>
          </a:xfrm>
        </p:grpSpPr>
        <p:sp>
          <p:nvSpPr>
            <p:cNvPr id="43" name="수행의 시작/종료 42">
              <a:extLst>
                <a:ext uri="{FF2B5EF4-FFF2-40B4-BE49-F238E27FC236}">
                  <a16:creationId xmlns:a16="http://schemas.microsoft.com/office/drawing/2014/main" id="{FD25D8E2-EFEF-A349-B78F-0AE419018CA3}"/>
                </a:ext>
              </a:extLst>
            </p:cNvPr>
            <p:cNvSpPr/>
            <p:nvPr/>
          </p:nvSpPr>
          <p:spPr>
            <a:xfrm>
              <a:off x="767932" y="1340224"/>
              <a:ext cx="1456979" cy="418290"/>
            </a:xfrm>
            <a:prstGeom prst="flowChartTerminator">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accent2"/>
                  </a:solidFill>
                  <a:latin typeface="+mj-lt"/>
                </a:rPr>
                <a:t>04</a:t>
              </a:r>
              <a:endParaRPr kumimoji="1" lang="ko-Kore-KR" altLang="en-US" dirty="0">
                <a:solidFill>
                  <a:schemeClr val="accent2"/>
                </a:solidFill>
                <a:latin typeface="+mj-lt"/>
              </a:endParaRPr>
            </a:p>
          </p:txBody>
        </p:sp>
        <p:sp>
          <p:nvSpPr>
            <p:cNvPr id="44" name="TextBox 43">
              <a:extLst>
                <a:ext uri="{FF2B5EF4-FFF2-40B4-BE49-F238E27FC236}">
                  <a16:creationId xmlns:a16="http://schemas.microsoft.com/office/drawing/2014/main" id="{19F8EEF0-F133-CF49-A0B2-26520C44F791}"/>
                </a:ext>
              </a:extLst>
            </p:cNvPr>
            <p:cNvSpPr txBox="1"/>
            <p:nvPr/>
          </p:nvSpPr>
          <p:spPr>
            <a:xfrm>
              <a:off x="676601" y="1832562"/>
              <a:ext cx="1639639" cy="646331"/>
            </a:xfrm>
            <a:prstGeom prst="rect">
              <a:avLst/>
            </a:prstGeom>
            <a:noFill/>
          </p:spPr>
          <p:txBody>
            <a:bodyPr wrap="square" rtlCol="0">
              <a:spAutoFit/>
            </a:bodyPr>
            <a:lstStyle/>
            <a:p>
              <a:pPr algn="ctr"/>
              <a:r>
                <a:rPr lang="en-US" altLang="ko-Kore-KR" b="1" dirty="0">
                  <a:solidFill>
                    <a:schemeClr val="bg1"/>
                  </a:solidFill>
                  <a:latin typeface="Franklin Gothic Medium" panose="020B0603020102020204" pitchFamily="34" charset="0"/>
                </a:rPr>
                <a:t>Project Overview</a:t>
              </a:r>
              <a:endParaRPr lang="en-US" altLang="ko-Kore-KR" sz="1600" b="1" dirty="0">
                <a:solidFill>
                  <a:schemeClr val="bg1"/>
                </a:solidFill>
                <a:latin typeface="Franklin Gothic Medium" panose="020B0603020102020204" pitchFamily="34" charset="0"/>
              </a:endParaRPr>
            </a:p>
          </p:txBody>
        </p:sp>
      </p:grpSp>
      <p:grpSp>
        <p:nvGrpSpPr>
          <p:cNvPr id="45" name="그룹 44">
            <a:extLst>
              <a:ext uri="{FF2B5EF4-FFF2-40B4-BE49-F238E27FC236}">
                <a16:creationId xmlns:a16="http://schemas.microsoft.com/office/drawing/2014/main" id="{62444D00-83F8-C94B-939A-1BE1A0ED1ED6}"/>
              </a:ext>
            </a:extLst>
          </p:cNvPr>
          <p:cNvGrpSpPr/>
          <p:nvPr/>
        </p:nvGrpSpPr>
        <p:grpSpPr>
          <a:xfrm>
            <a:off x="3574259" y="3023763"/>
            <a:ext cx="1995478" cy="1141513"/>
            <a:chOff x="498681" y="1340224"/>
            <a:chExt cx="1995478" cy="1141513"/>
          </a:xfrm>
        </p:grpSpPr>
        <p:sp>
          <p:nvSpPr>
            <p:cNvPr id="46" name="수행의 시작/종료 45">
              <a:extLst>
                <a:ext uri="{FF2B5EF4-FFF2-40B4-BE49-F238E27FC236}">
                  <a16:creationId xmlns:a16="http://schemas.microsoft.com/office/drawing/2014/main" id="{B2FCB792-4E78-F14E-890A-B5E10DC50F52}"/>
                </a:ext>
              </a:extLst>
            </p:cNvPr>
            <p:cNvSpPr/>
            <p:nvPr/>
          </p:nvSpPr>
          <p:spPr>
            <a:xfrm>
              <a:off x="767932" y="1340224"/>
              <a:ext cx="1456979" cy="418290"/>
            </a:xfrm>
            <a:prstGeom prst="flowChartTerminator">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accent2"/>
                  </a:solidFill>
                  <a:latin typeface="+mj-lt"/>
                </a:rPr>
                <a:t>05</a:t>
              </a:r>
              <a:endParaRPr kumimoji="1" lang="ko-Kore-KR" altLang="en-US" dirty="0">
                <a:solidFill>
                  <a:schemeClr val="accent2"/>
                </a:solidFill>
                <a:latin typeface="+mj-lt"/>
              </a:endParaRPr>
            </a:p>
          </p:txBody>
        </p:sp>
        <p:sp>
          <p:nvSpPr>
            <p:cNvPr id="47" name="TextBox 46">
              <a:extLst>
                <a:ext uri="{FF2B5EF4-FFF2-40B4-BE49-F238E27FC236}">
                  <a16:creationId xmlns:a16="http://schemas.microsoft.com/office/drawing/2014/main" id="{61E8DA38-CDCB-044B-81C7-C59A1161B4C8}"/>
                </a:ext>
              </a:extLst>
            </p:cNvPr>
            <p:cNvSpPr txBox="1"/>
            <p:nvPr/>
          </p:nvSpPr>
          <p:spPr>
            <a:xfrm>
              <a:off x="498681" y="1835406"/>
              <a:ext cx="1995478" cy="646331"/>
            </a:xfrm>
            <a:prstGeom prst="rect">
              <a:avLst/>
            </a:prstGeom>
            <a:noFill/>
          </p:spPr>
          <p:txBody>
            <a:bodyPr wrap="square" rtlCol="0">
              <a:spAutoFit/>
            </a:bodyPr>
            <a:lstStyle/>
            <a:p>
              <a:pPr algn="ctr"/>
              <a:r>
                <a:rPr lang="en-US" altLang="ko-Kore-KR" b="1" dirty="0">
                  <a:latin typeface="Franklin Gothic Medium" panose="020B0603020102020204" pitchFamily="34" charset="0"/>
                </a:rPr>
                <a:t>Works </a:t>
              </a:r>
            </a:p>
            <a:p>
              <a:pPr algn="ctr"/>
              <a:r>
                <a:rPr lang="en-US" altLang="ko-Kore-KR" b="1" dirty="0">
                  <a:latin typeface="Franklin Gothic Medium" panose="020B0603020102020204" pitchFamily="34" charset="0"/>
                </a:rPr>
                <a:t>Completed</a:t>
              </a:r>
              <a:endParaRPr lang="en-US" altLang="ko-Kore-KR" b="1" dirty="0">
                <a:solidFill>
                  <a:schemeClr val="bg1"/>
                </a:solidFill>
                <a:latin typeface="Franklin Gothic Medium" panose="020B0603020102020204" pitchFamily="34" charset="0"/>
              </a:endParaRPr>
            </a:p>
          </p:txBody>
        </p:sp>
      </p:grpSp>
      <p:grpSp>
        <p:nvGrpSpPr>
          <p:cNvPr id="48" name="그룹 47">
            <a:extLst>
              <a:ext uri="{FF2B5EF4-FFF2-40B4-BE49-F238E27FC236}">
                <a16:creationId xmlns:a16="http://schemas.microsoft.com/office/drawing/2014/main" id="{121E6343-48F3-994C-8729-C6709ED109DB}"/>
              </a:ext>
            </a:extLst>
          </p:cNvPr>
          <p:cNvGrpSpPr/>
          <p:nvPr/>
        </p:nvGrpSpPr>
        <p:grpSpPr>
          <a:xfrm>
            <a:off x="6799122" y="3026607"/>
            <a:ext cx="1639639" cy="861670"/>
            <a:chOff x="676601" y="1340224"/>
            <a:chExt cx="1639639" cy="861670"/>
          </a:xfrm>
        </p:grpSpPr>
        <p:sp>
          <p:nvSpPr>
            <p:cNvPr id="49" name="수행의 시작/종료 48">
              <a:extLst>
                <a:ext uri="{FF2B5EF4-FFF2-40B4-BE49-F238E27FC236}">
                  <a16:creationId xmlns:a16="http://schemas.microsoft.com/office/drawing/2014/main" id="{ED2841A7-9B5B-5C49-BAEB-75526C1E4154}"/>
                </a:ext>
              </a:extLst>
            </p:cNvPr>
            <p:cNvSpPr/>
            <p:nvPr/>
          </p:nvSpPr>
          <p:spPr>
            <a:xfrm>
              <a:off x="767932" y="1340224"/>
              <a:ext cx="1456979" cy="418290"/>
            </a:xfrm>
            <a:prstGeom prst="flowChartTerminator">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accent2"/>
                  </a:solidFill>
                  <a:latin typeface="+mj-lt"/>
                </a:rPr>
                <a:t>06</a:t>
              </a:r>
              <a:endParaRPr kumimoji="1" lang="ko-Kore-KR" altLang="en-US" dirty="0">
                <a:solidFill>
                  <a:schemeClr val="accent2"/>
                </a:solidFill>
                <a:latin typeface="+mj-lt"/>
              </a:endParaRPr>
            </a:p>
          </p:txBody>
        </p:sp>
        <p:sp>
          <p:nvSpPr>
            <p:cNvPr id="50" name="TextBox 49">
              <a:extLst>
                <a:ext uri="{FF2B5EF4-FFF2-40B4-BE49-F238E27FC236}">
                  <a16:creationId xmlns:a16="http://schemas.microsoft.com/office/drawing/2014/main" id="{7570F5D8-E623-3C47-832E-7FAAB85D3536}"/>
                </a:ext>
              </a:extLst>
            </p:cNvPr>
            <p:cNvSpPr txBox="1"/>
            <p:nvPr/>
          </p:nvSpPr>
          <p:spPr>
            <a:xfrm>
              <a:off x="676601" y="1832562"/>
              <a:ext cx="1639639" cy="369332"/>
            </a:xfrm>
            <a:prstGeom prst="rect">
              <a:avLst/>
            </a:prstGeom>
            <a:noFill/>
          </p:spPr>
          <p:txBody>
            <a:bodyPr wrap="square" rtlCol="0">
              <a:spAutoFit/>
            </a:bodyPr>
            <a:lstStyle/>
            <a:p>
              <a:pPr algn="ctr"/>
              <a:r>
                <a:rPr lang="en-US" altLang="ko-Kore-KR" b="1" dirty="0">
                  <a:solidFill>
                    <a:schemeClr val="bg1"/>
                  </a:solidFill>
                  <a:latin typeface="Franklin Gothic Medium" panose="020B0603020102020204" pitchFamily="34" charset="0"/>
                </a:rPr>
                <a:t>Future Plans</a:t>
              </a:r>
            </a:p>
          </p:txBody>
        </p:sp>
      </p:grpSp>
    </p:spTree>
    <p:extLst>
      <p:ext uri="{BB962C8B-B14F-4D97-AF65-F5344CB8AC3E}">
        <p14:creationId xmlns:p14="http://schemas.microsoft.com/office/powerpoint/2010/main" val="1301822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E64237FA-5E8D-8F4C-89C7-4F5135ACB624}"/>
              </a:ext>
            </a:extLst>
          </p:cNvPr>
          <p:cNvSpPr/>
          <p:nvPr/>
        </p:nvSpPr>
        <p:spPr>
          <a:xfrm>
            <a:off x="79324" y="4561895"/>
            <a:ext cx="2780417" cy="49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ln w="22225">
                <a:solidFill>
                  <a:schemeClr val="accent2"/>
                </a:solidFill>
                <a:prstDash val="solid"/>
              </a:ln>
              <a:solidFill>
                <a:schemeClr val="accent2">
                  <a:lumMod val="40000"/>
                  <a:lumOff val="60000"/>
                </a:schemeClr>
              </a:solidFill>
            </a:endParaRPr>
          </a:p>
        </p:txBody>
      </p:sp>
      <p:sp>
        <p:nvSpPr>
          <p:cNvPr id="2" name="모서리가 둥근 직사각형 1">
            <a:extLst>
              <a:ext uri="{FF2B5EF4-FFF2-40B4-BE49-F238E27FC236}">
                <a16:creationId xmlns:a16="http://schemas.microsoft.com/office/drawing/2014/main" id="{A10E26CB-F713-CFBB-E2FA-1AFDD3F09BBA}"/>
              </a:ext>
            </a:extLst>
          </p:cNvPr>
          <p:cNvSpPr/>
          <p:nvPr/>
        </p:nvSpPr>
        <p:spPr>
          <a:xfrm>
            <a:off x="1170827" y="2101059"/>
            <a:ext cx="3408108" cy="19329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ko-Kore-KR" altLang="en-US"/>
          </a:p>
        </p:txBody>
      </p:sp>
      <p:pic>
        <p:nvPicPr>
          <p:cNvPr id="11" name="그림 10">
            <a:extLst>
              <a:ext uri="{FF2B5EF4-FFF2-40B4-BE49-F238E27FC236}">
                <a16:creationId xmlns:a16="http://schemas.microsoft.com/office/drawing/2014/main" id="{F317D0E0-DEE2-2A4A-6318-81924C1F49C7}"/>
              </a:ext>
            </a:extLst>
          </p:cNvPr>
          <p:cNvPicPr>
            <a:picLocks noChangeAspect="1"/>
          </p:cNvPicPr>
          <p:nvPr/>
        </p:nvPicPr>
        <p:blipFill>
          <a:blip r:embed="rId3"/>
          <a:stretch>
            <a:fillRect/>
          </a:stretch>
        </p:blipFill>
        <p:spPr>
          <a:xfrm>
            <a:off x="2104149" y="2410083"/>
            <a:ext cx="1541464" cy="374693"/>
          </a:xfrm>
          <a:prstGeom prst="rect">
            <a:avLst/>
          </a:prstGeom>
        </p:spPr>
      </p:pic>
      <p:sp>
        <p:nvSpPr>
          <p:cNvPr id="31" name="TextBox 30">
            <a:extLst>
              <a:ext uri="{FF2B5EF4-FFF2-40B4-BE49-F238E27FC236}">
                <a16:creationId xmlns:a16="http://schemas.microsoft.com/office/drawing/2014/main" id="{791A3389-A06E-D5AF-AF51-DBC150A908D0}"/>
              </a:ext>
            </a:extLst>
          </p:cNvPr>
          <p:cNvSpPr txBox="1"/>
          <p:nvPr/>
        </p:nvSpPr>
        <p:spPr>
          <a:xfrm>
            <a:off x="1459504" y="3078829"/>
            <a:ext cx="3408108" cy="738664"/>
          </a:xfrm>
          <a:prstGeom prst="rect">
            <a:avLst/>
          </a:prstGeom>
          <a:noFill/>
        </p:spPr>
        <p:txBody>
          <a:bodyPr wrap="square" rtlCol="0">
            <a:spAutoFit/>
          </a:bodyPr>
          <a:lstStyle/>
          <a:p>
            <a:pPr marL="228600" indent="-228600">
              <a:buAutoNum type="arabicPeriod"/>
            </a:pPr>
            <a:r>
              <a:rPr kumimoji="1" lang="en-US" altLang="ko-Kore-KR" sz="1400" b="1" dirty="0">
                <a:latin typeface="Franklin Gothic Medium" panose="020B0603020102020204" pitchFamily="34" charset="0"/>
              </a:rPr>
              <a:t>Allocates one program per thread </a:t>
            </a:r>
          </a:p>
          <a:p>
            <a:pPr marL="228600" indent="-228600">
              <a:buAutoNum type="arabicPeriod"/>
            </a:pPr>
            <a:endParaRPr kumimoji="1" lang="en-US" altLang="ko-Kore-KR" sz="1400" b="1" dirty="0">
              <a:latin typeface="Franklin Gothic Medium" panose="020B0603020102020204" pitchFamily="34" charset="0"/>
            </a:endParaRPr>
          </a:p>
          <a:p>
            <a:pPr marL="228600" indent="-228600">
              <a:buAutoNum type="arabicPeriod"/>
            </a:pPr>
            <a:r>
              <a:rPr kumimoji="1" lang="en-US" altLang="ko-Kore-KR" sz="1400" b="1" dirty="0">
                <a:latin typeface="Franklin Gothic Medium" panose="020B0603020102020204" pitchFamily="34" charset="0"/>
              </a:rPr>
              <a:t>Manages the resources</a:t>
            </a:r>
          </a:p>
        </p:txBody>
      </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ore-KR" dirty="0"/>
              <a:t>Works Completed</a:t>
            </a:r>
            <a:endParaRPr lang="en-US" dirty="0"/>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LoRa Communication</a:t>
            </a:r>
          </a:p>
        </p:txBody>
      </p:sp>
      <p:sp>
        <p:nvSpPr>
          <p:cNvPr id="16" name="TextBox 15">
            <a:extLst>
              <a:ext uri="{FF2B5EF4-FFF2-40B4-BE49-F238E27FC236}">
                <a16:creationId xmlns:a16="http://schemas.microsoft.com/office/drawing/2014/main" id="{A096F0F7-D91C-1CDD-D518-E520D325F725}"/>
              </a:ext>
            </a:extLst>
          </p:cNvPr>
          <p:cNvSpPr txBox="1"/>
          <p:nvPr/>
        </p:nvSpPr>
        <p:spPr>
          <a:xfrm>
            <a:off x="683537" y="1234663"/>
            <a:ext cx="2551977" cy="338554"/>
          </a:xfrm>
          <a:prstGeom prst="rect">
            <a:avLst/>
          </a:prstGeom>
          <a:noFill/>
        </p:spPr>
        <p:txBody>
          <a:bodyPr wrap="square" rtlCol="0">
            <a:spAutoFit/>
          </a:bodyPr>
          <a:lstStyle/>
          <a:p>
            <a:r>
              <a:rPr kumimoji="1" lang="en-US" altLang="ko-Kore-KR" sz="1600" b="1" dirty="0">
                <a:latin typeface="Franklin Gothic Medium" panose="020B0603020102020204" pitchFamily="34" charset="0"/>
              </a:rPr>
              <a:t>Receiver (Pi2) Process</a:t>
            </a:r>
            <a:endParaRPr kumimoji="1" lang="ko-Kore-KR" altLang="en-US" sz="1600" b="1" dirty="0">
              <a:latin typeface="Franklin Gothic Medium" panose="020B0603020102020204" pitchFamily="34" charset="0"/>
            </a:endParaRPr>
          </a:p>
        </p:txBody>
      </p:sp>
      <p:sp>
        <p:nvSpPr>
          <p:cNvPr id="9" name="모서리가 둥근 직사각형 8">
            <a:extLst>
              <a:ext uri="{FF2B5EF4-FFF2-40B4-BE49-F238E27FC236}">
                <a16:creationId xmlns:a16="http://schemas.microsoft.com/office/drawing/2014/main" id="{4B8EEA86-708C-4A05-A8B1-151E4AE36C03}"/>
              </a:ext>
            </a:extLst>
          </p:cNvPr>
          <p:cNvSpPr/>
          <p:nvPr/>
        </p:nvSpPr>
        <p:spPr>
          <a:xfrm>
            <a:off x="5964232" y="2359547"/>
            <a:ext cx="1940293" cy="156455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ko-Kore-KR" altLang="en-US"/>
          </a:p>
        </p:txBody>
      </p:sp>
      <p:sp>
        <p:nvSpPr>
          <p:cNvPr id="12" name="모서리가 둥근 직사각형 11">
            <a:extLst>
              <a:ext uri="{FF2B5EF4-FFF2-40B4-BE49-F238E27FC236}">
                <a16:creationId xmlns:a16="http://schemas.microsoft.com/office/drawing/2014/main" id="{27518C50-B252-5D22-A994-59C50339FEDA}"/>
              </a:ext>
            </a:extLst>
          </p:cNvPr>
          <p:cNvSpPr/>
          <p:nvPr/>
        </p:nvSpPr>
        <p:spPr>
          <a:xfrm>
            <a:off x="6368308" y="2526022"/>
            <a:ext cx="1132141" cy="3258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400" dirty="0">
                <a:latin typeface="Franklin Gothic Medium" panose="020B0603020102020204" pitchFamily="34" charset="0"/>
              </a:rPr>
              <a:t>Python</a:t>
            </a:r>
            <a:endParaRPr kumimoji="1" lang="ko-Kore-KR" altLang="en-US" sz="1400" dirty="0">
              <a:latin typeface="Franklin Gothic Medium" panose="020B0603020102020204" pitchFamily="34" charset="0"/>
            </a:endParaRPr>
          </a:p>
        </p:txBody>
      </p:sp>
      <p:sp>
        <p:nvSpPr>
          <p:cNvPr id="14" name="모서리가 둥근 직사각형 13">
            <a:extLst>
              <a:ext uri="{FF2B5EF4-FFF2-40B4-BE49-F238E27FC236}">
                <a16:creationId xmlns:a16="http://schemas.microsoft.com/office/drawing/2014/main" id="{7641C61E-EC4E-1ECE-E0E6-AD2B5ABF98D8}"/>
              </a:ext>
            </a:extLst>
          </p:cNvPr>
          <p:cNvSpPr/>
          <p:nvPr/>
        </p:nvSpPr>
        <p:spPr>
          <a:xfrm>
            <a:off x="6368308" y="2985107"/>
            <a:ext cx="1132141" cy="3437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400" dirty="0">
                <a:latin typeface="Franklin Gothic Medium" panose="020B0603020102020204" pitchFamily="34" charset="0"/>
              </a:rPr>
              <a:t>React</a:t>
            </a:r>
            <a:endParaRPr kumimoji="1" lang="ko-Kore-KR" altLang="en-US" sz="1400" dirty="0">
              <a:latin typeface="Franklin Gothic Medium" panose="020B0603020102020204" pitchFamily="34" charset="0"/>
            </a:endParaRPr>
          </a:p>
        </p:txBody>
      </p:sp>
      <p:sp>
        <p:nvSpPr>
          <p:cNvPr id="15" name="모서리가 둥근 직사각형 14">
            <a:extLst>
              <a:ext uri="{FF2B5EF4-FFF2-40B4-BE49-F238E27FC236}">
                <a16:creationId xmlns:a16="http://schemas.microsoft.com/office/drawing/2014/main" id="{149D7137-DFB6-1081-A961-1F8FBA7B9C42}"/>
              </a:ext>
            </a:extLst>
          </p:cNvPr>
          <p:cNvSpPr/>
          <p:nvPr/>
        </p:nvSpPr>
        <p:spPr>
          <a:xfrm>
            <a:off x="6368308" y="3433000"/>
            <a:ext cx="1132141" cy="311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400" dirty="0" err="1">
                <a:latin typeface="Franklin Gothic Medium" panose="020B0603020102020204" pitchFamily="34" charset="0"/>
              </a:rPr>
              <a:t>Node.JS</a:t>
            </a:r>
            <a:endParaRPr kumimoji="1" lang="ko-Kore-KR" altLang="en-US" sz="1400" dirty="0">
              <a:latin typeface="Franklin Gothic Medium" panose="020B0603020102020204" pitchFamily="34" charset="0"/>
            </a:endParaRPr>
          </a:p>
        </p:txBody>
      </p:sp>
      <p:sp>
        <p:nvSpPr>
          <p:cNvPr id="19" name="등호 18">
            <a:extLst>
              <a:ext uri="{FF2B5EF4-FFF2-40B4-BE49-F238E27FC236}">
                <a16:creationId xmlns:a16="http://schemas.microsoft.com/office/drawing/2014/main" id="{13FF0A9F-3F96-499E-D00D-CD4EA7D95471}"/>
              </a:ext>
            </a:extLst>
          </p:cNvPr>
          <p:cNvSpPr/>
          <p:nvPr/>
        </p:nvSpPr>
        <p:spPr>
          <a:xfrm>
            <a:off x="4961728" y="2995000"/>
            <a:ext cx="619919" cy="333834"/>
          </a:xfrm>
          <a:prstGeom prst="mathEqual">
            <a:avLst/>
          </a:prstGeom>
          <a:solidFill>
            <a:srgbClr val="8D6E3E"/>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ore-KR" altLang="en-US">
              <a:ln w="0">
                <a:noFill/>
              </a:ln>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43389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dirty="0"/>
              <a:t>Future Plans</a:t>
            </a:r>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Computer Vision</a:t>
            </a:r>
          </a:p>
        </p:txBody>
      </p:sp>
      <p:sp>
        <p:nvSpPr>
          <p:cNvPr id="10" name="AutoShape 2" descr="Untitled">
            <a:extLst>
              <a:ext uri="{FF2B5EF4-FFF2-40B4-BE49-F238E27FC236}">
                <a16:creationId xmlns:a16="http://schemas.microsoft.com/office/drawing/2014/main" id="{E780020B-B1EC-C698-417F-F9EDAD5375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2" name="그림 11">
            <a:extLst>
              <a:ext uri="{FF2B5EF4-FFF2-40B4-BE49-F238E27FC236}">
                <a16:creationId xmlns:a16="http://schemas.microsoft.com/office/drawing/2014/main" id="{20A8189E-5FEF-30D3-9B3B-CF19E7FF8226}"/>
              </a:ext>
            </a:extLst>
          </p:cNvPr>
          <p:cNvPicPr>
            <a:picLocks noChangeAspect="1"/>
          </p:cNvPicPr>
          <p:nvPr/>
        </p:nvPicPr>
        <p:blipFill>
          <a:blip r:embed="rId3"/>
          <a:stretch>
            <a:fillRect/>
          </a:stretch>
        </p:blipFill>
        <p:spPr>
          <a:xfrm>
            <a:off x="669667" y="2020750"/>
            <a:ext cx="3764280" cy="1663387"/>
          </a:xfrm>
          <a:prstGeom prst="rect">
            <a:avLst/>
          </a:prstGeom>
        </p:spPr>
      </p:pic>
      <p:pic>
        <p:nvPicPr>
          <p:cNvPr id="14" name="그림 13">
            <a:extLst>
              <a:ext uri="{FF2B5EF4-FFF2-40B4-BE49-F238E27FC236}">
                <a16:creationId xmlns:a16="http://schemas.microsoft.com/office/drawing/2014/main" id="{80559D6A-9621-2695-9F6D-C1E88D36DD46}"/>
              </a:ext>
            </a:extLst>
          </p:cNvPr>
          <p:cNvPicPr>
            <a:picLocks noChangeAspect="1"/>
          </p:cNvPicPr>
          <p:nvPr/>
        </p:nvPicPr>
        <p:blipFill>
          <a:blip r:embed="rId4"/>
          <a:stretch>
            <a:fillRect/>
          </a:stretch>
        </p:blipFill>
        <p:spPr>
          <a:xfrm>
            <a:off x="5196972" y="1708193"/>
            <a:ext cx="3657605" cy="2288502"/>
          </a:xfrm>
          <a:prstGeom prst="rect">
            <a:avLst/>
          </a:prstGeom>
        </p:spPr>
      </p:pic>
      <p:sp>
        <p:nvSpPr>
          <p:cNvPr id="2" name="Text Placeholder 3">
            <a:extLst>
              <a:ext uri="{FF2B5EF4-FFF2-40B4-BE49-F238E27FC236}">
                <a16:creationId xmlns:a16="http://schemas.microsoft.com/office/drawing/2014/main" id="{98FA8423-3793-E061-B570-4D2ED1581052}"/>
              </a:ext>
            </a:extLst>
          </p:cNvPr>
          <p:cNvSpPr>
            <a:spLocks noGrp="1"/>
          </p:cNvSpPr>
          <p:nvPr>
            <p:ph type="body" sz="quarter" idx="14"/>
          </p:nvPr>
        </p:nvSpPr>
        <p:spPr>
          <a:xfrm>
            <a:off x="905346" y="1471906"/>
            <a:ext cx="7568987" cy="3223465"/>
          </a:xfrm>
        </p:spPr>
        <p:txBody>
          <a:bodyPr>
            <a:normAutofit/>
          </a:bodyPr>
          <a:lstStyle/>
          <a:p>
            <a:r>
              <a:rPr lang="en-US" sz="2000" dirty="0"/>
              <a:t>Water Filling Algorithm</a:t>
            </a:r>
          </a:p>
        </p:txBody>
      </p:sp>
      <p:sp>
        <p:nvSpPr>
          <p:cNvPr id="8" name="Text Placeholder 3">
            <a:extLst>
              <a:ext uri="{FF2B5EF4-FFF2-40B4-BE49-F238E27FC236}">
                <a16:creationId xmlns:a16="http://schemas.microsoft.com/office/drawing/2014/main" id="{F91A719A-BFD4-EC4E-B29D-BA51EA7A8CA1}"/>
              </a:ext>
            </a:extLst>
          </p:cNvPr>
          <p:cNvSpPr txBox="1">
            <a:spLocks/>
          </p:cNvSpPr>
          <p:nvPr/>
        </p:nvSpPr>
        <p:spPr>
          <a:xfrm>
            <a:off x="2205603" y="4252941"/>
            <a:ext cx="5037593" cy="304801"/>
          </a:xfrm>
          <a:prstGeom prst="rect">
            <a:avLst/>
          </a:prstGeom>
        </p:spPr>
        <p:txBody>
          <a:bodyPr vert="horz" lIns="0" tIns="0" rIns="0" bIns="0" rtlCol="0">
            <a:normAutofit fontScale="85000" lnSpcReduction="10000"/>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Cond" panose="020B06060304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buNone/>
            </a:pPr>
            <a:r>
              <a:rPr lang="en-US" sz="2000" dirty="0"/>
              <a:t>Conducted to remove the shadow in the digitalized document</a:t>
            </a:r>
          </a:p>
        </p:txBody>
      </p:sp>
    </p:spTree>
    <p:extLst>
      <p:ext uri="{BB962C8B-B14F-4D97-AF65-F5344CB8AC3E}">
        <p14:creationId xmlns:p14="http://schemas.microsoft.com/office/powerpoint/2010/main" val="4038749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dirty="0"/>
              <a:t>Future Plans</a:t>
            </a:r>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Sound Detection</a:t>
            </a:r>
          </a:p>
        </p:txBody>
      </p:sp>
      <p:sp>
        <p:nvSpPr>
          <p:cNvPr id="8" name="Text Placeholder 3">
            <a:extLst>
              <a:ext uri="{FF2B5EF4-FFF2-40B4-BE49-F238E27FC236}">
                <a16:creationId xmlns:a16="http://schemas.microsoft.com/office/drawing/2014/main" id="{6DA0F337-6E2E-E4F8-6ADA-64684BBC992C}"/>
              </a:ext>
            </a:extLst>
          </p:cNvPr>
          <p:cNvSpPr>
            <a:spLocks noGrp="1"/>
          </p:cNvSpPr>
          <p:nvPr>
            <p:ph type="body" sz="quarter" idx="14"/>
          </p:nvPr>
        </p:nvSpPr>
        <p:spPr>
          <a:xfrm>
            <a:off x="683537" y="1326250"/>
            <a:ext cx="7568987" cy="3223465"/>
          </a:xfrm>
        </p:spPr>
        <p:txBody>
          <a:bodyPr>
            <a:normAutofit lnSpcReduction="10000"/>
          </a:bodyPr>
          <a:lstStyle/>
          <a:p>
            <a:r>
              <a:rPr lang="en-US" sz="2400" dirty="0"/>
              <a:t>Additional Sound Dataset</a:t>
            </a:r>
          </a:p>
          <a:p>
            <a:pPr lvl="1"/>
            <a:r>
              <a:rPr lang="en-US" sz="1600" dirty="0"/>
              <a:t>- Gunshot Audio Forensics Dataset</a:t>
            </a:r>
          </a:p>
          <a:p>
            <a:pPr lvl="1"/>
            <a:r>
              <a:rPr lang="en-US" sz="1600" dirty="0"/>
              <a:t>- Shooting Range</a:t>
            </a:r>
          </a:p>
          <a:p>
            <a:pPr lvl="1"/>
            <a:r>
              <a:rPr lang="en-US" sz="1600" dirty="0"/>
              <a:t>- Other Projectiles</a:t>
            </a:r>
          </a:p>
          <a:p>
            <a:pPr lvl="1"/>
            <a:endParaRPr lang="en-US" sz="1000" dirty="0"/>
          </a:p>
          <a:p>
            <a:r>
              <a:rPr lang="en-US" altLang="ko-KR" sz="2400" dirty="0"/>
              <a:t>Data Augmentation</a:t>
            </a:r>
          </a:p>
          <a:p>
            <a:pPr lvl="1"/>
            <a:r>
              <a:rPr lang="en-US" altLang="ko-KR" sz="1600" dirty="0">
                <a:solidFill>
                  <a:schemeClr val="tx1">
                    <a:lumMod val="85000"/>
                    <a:lumOff val="15000"/>
                  </a:schemeClr>
                </a:solidFill>
              </a:rPr>
              <a:t>- Conducted to prevent overfitting of the model</a:t>
            </a:r>
          </a:p>
          <a:p>
            <a:pPr lvl="1"/>
            <a:endParaRPr lang="en-US" altLang="ko-KR" sz="1000" dirty="0"/>
          </a:p>
          <a:p>
            <a:r>
              <a:rPr lang="en-US" sz="2400" dirty="0"/>
              <a:t>Improve the model architecture</a:t>
            </a:r>
          </a:p>
          <a:p>
            <a:pPr marL="0" indent="0">
              <a:buNone/>
            </a:pPr>
            <a:r>
              <a:rPr lang="en-US" sz="1600" dirty="0"/>
              <a:t>	</a:t>
            </a:r>
            <a:r>
              <a:rPr lang="en-US" altLang="ko-Kore-KR" sz="1600" dirty="0">
                <a:solidFill>
                  <a:schemeClr val="bg1">
                    <a:lumMod val="85000"/>
                    <a:lumOff val="15000"/>
                  </a:schemeClr>
                </a:solidFill>
              </a:rPr>
              <a:t>- While applying various hyperparameter</a:t>
            </a:r>
          </a:p>
          <a:p>
            <a:pPr marL="0" indent="0">
              <a:buNone/>
            </a:pPr>
            <a:endParaRPr lang="en-US" sz="2400" dirty="0"/>
          </a:p>
        </p:txBody>
      </p:sp>
    </p:spTree>
    <p:extLst>
      <p:ext uri="{BB962C8B-B14F-4D97-AF65-F5344CB8AC3E}">
        <p14:creationId xmlns:p14="http://schemas.microsoft.com/office/powerpoint/2010/main" val="1298591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dirty="0"/>
              <a:t>Future Plans</a:t>
            </a:r>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Networking</a:t>
            </a:r>
          </a:p>
        </p:txBody>
      </p:sp>
      <p:sp>
        <p:nvSpPr>
          <p:cNvPr id="4" name="Text Placeholder 3">
            <a:extLst>
              <a:ext uri="{FF2B5EF4-FFF2-40B4-BE49-F238E27FC236}">
                <a16:creationId xmlns:a16="http://schemas.microsoft.com/office/drawing/2014/main" id="{D6525B4E-BD92-BB0A-6C47-3EBB2A9D17EB}"/>
              </a:ext>
            </a:extLst>
          </p:cNvPr>
          <p:cNvSpPr>
            <a:spLocks noGrp="1"/>
          </p:cNvSpPr>
          <p:nvPr>
            <p:ph type="body" sz="quarter" idx="14"/>
          </p:nvPr>
        </p:nvSpPr>
        <p:spPr>
          <a:xfrm>
            <a:off x="683537" y="1114940"/>
            <a:ext cx="7568987" cy="3223465"/>
          </a:xfrm>
        </p:spPr>
        <p:txBody>
          <a:bodyPr>
            <a:normAutofit/>
          </a:bodyPr>
          <a:lstStyle/>
          <a:p>
            <a:pPr marL="0" indent="0">
              <a:buNone/>
            </a:pPr>
            <a:endParaRPr lang="en-US" sz="2400" dirty="0"/>
          </a:p>
          <a:p>
            <a:r>
              <a:rPr lang="en-US" sz="2400" dirty="0"/>
              <a:t>Improve </a:t>
            </a:r>
            <a:r>
              <a:rPr lang="en-US" sz="2400" dirty="0">
                <a:solidFill>
                  <a:srgbClr val="C00000"/>
                </a:solidFill>
              </a:rPr>
              <a:t>LoRa</a:t>
            </a:r>
            <a:r>
              <a:rPr lang="en-US" sz="2400" dirty="0"/>
              <a:t> Communication </a:t>
            </a:r>
          </a:p>
          <a:p>
            <a:pPr marL="0" indent="0">
              <a:lnSpc>
                <a:spcPct val="120000"/>
              </a:lnSpc>
              <a:buNone/>
            </a:pPr>
            <a:r>
              <a:rPr lang="en-US" sz="1600" dirty="0"/>
              <a:t>	</a:t>
            </a:r>
            <a:r>
              <a:rPr lang="en-US" altLang="ko-Kore-KR" sz="1600" dirty="0">
                <a:solidFill>
                  <a:schemeClr val="bg1">
                    <a:lumMod val="85000"/>
                    <a:lumOff val="15000"/>
                  </a:schemeClr>
                </a:solidFill>
              </a:rPr>
              <a:t>- Improve the speed of LoRa communication &amp; prevent packet loss</a:t>
            </a:r>
          </a:p>
          <a:p>
            <a:pPr marL="0" indent="0">
              <a:lnSpc>
                <a:spcPct val="120000"/>
              </a:lnSpc>
              <a:buNone/>
            </a:pPr>
            <a:r>
              <a:rPr lang="en-US" altLang="ko-KR" sz="1600" dirty="0">
                <a:solidFill>
                  <a:schemeClr val="bg1">
                    <a:lumMod val="85000"/>
                    <a:lumOff val="15000"/>
                  </a:schemeClr>
                </a:solidFill>
              </a:rPr>
              <a:t>         -</a:t>
            </a:r>
            <a:r>
              <a:rPr lang="en-US" altLang="ko-Kore-KR" sz="1600" dirty="0">
                <a:solidFill>
                  <a:schemeClr val="bg1">
                    <a:lumMod val="85000"/>
                    <a:lumOff val="15000"/>
                  </a:schemeClr>
                </a:solidFill>
              </a:rPr>
              <a:t> Test in different environments</a:t>
            </a:r>
          </a:p>
          <a:p>
            <a:pPr marL="0" indent="0">
              <a:lnSpc>
                <a:spcPct val="120000"/>
              </a:lnSpc>
              <a:buNone/>
            </a:pPr>
            <a:r>
              <a:rPr lang="en-US" altLang="ko-KR" sz="1600" dirty="0">
                <a:solidFill>
                  <a:schemeClr val="bg1">
                    <a:lumMod val="85000"/>
                    <a:lumOff val="15000"/>
                  </a:schemeClr>
                </a:solidFill>
              </a:rPr>
              <a:t>	- Test with byte image packets</a:t>
            </a:r>
            <a:endParaRPr lang="en-US" altLang="ko-Kore-KR" sz="1600" dirty="0">
              <a:solidFill>
                <a:schemeClr val="bg1">
                  <a:lumMod val="85000"/>
                  <a:lumOff val="15000"/>
                </a:schemeClr>
              </a:solidFill>
            </a:endParaRPr>
          </a:p>
          <a:p>
            <a:pPr marL="0" indent="0">
              <a:buNone/>
            </a:pPr>
            <a:endParaRPr lang="en-US" sz="1600" dirty="0"/>
          </a:p>
          <a:p>
            <a:r>
              <a:rPr lang="en-US" altLang="ko-Kore-KR" sz="2400" dirty="0"/>
              <a:t>Complete Pi2(receiver) network process</a:t>
            </a:r>
          </a:p>
          <a:p>
            <a:pPr marL="0" indent="0">
              <a:buNone/>
            </a:pPr>
            <a:r>
              <a:rPr lang="en-US" altLang="ko-Kore-KR" sz="1600" dirty="0">
                <a:solidFill>
                  <a:schemeClr val="bg1">
                    <a:lumMod val="85000"/>
                    <a:lumOff val="15000"/>
                  </a:schemeClr>
                </a:solidFill>
                <a:latin typeface="+mj-lt"/>
              </a:rPr>
              <a:t>	-  Create a process that manages multiple threads allocated to PM2</a:t>
            </a:r>
          </a:p>
          <a:p>
            <a:pPr lvl="1"/>
            <a:r>
              <a:rPr lang="en-US" altLang="ko-Kore-KR" sz="1600" dirty="0">
                <a:solidFill>
                  <a:schemeClr val="bg1">
                    <a:lumMod val="85000"/>
                    <a:lumOff val="15000"/>
                  </a:schemeClr>
                </a:solidFill>
                <a:latin typeface="+mj-lt"/>
              </a:rPr>
              <a:t>-  Use </a:t>
            </a:r>
            <a:r>
              <a:rPr lang="en-US" altLang="ko-Kore-KR" sz="1600" dirty="0" err="1">
                <a:solidFill>
                  <a:schemeClr val="bg1">
                    <a:lumMod val="85000"/>
                    <a:lumOff val="15000"/>
                  </a:schemeClr>
                </a:solidFill>
                <a:latin typeface="+mj-lt"/>
              </a:rPr>
              <a:t>Multer</a:t>
            </a:r>
            <a:r>
              <a:rPr lang="en-US" altLang="ko-Kore-KR" sz="1600" dirty="0">
                <a:solidFill>
                  <a:schemeClr val="bg1">
                    <a:lumMod val="85000"/>
                    <a:lumOff val="15000"/>
                  </a:schemeClr>
                </a:solidFill>
                <a:latin typeface="+mj-lt"/>
              </a:rPr>
              <a:t> in Node.js to process byte images</a:t>
            </a:r>
          </a:p>
          <a:p>
            <a:pPr lvl="1"/>
            <a:r>
              <a:rPr lang="en-US" altLang="ko-Kore-KR" sz="1600" dirty="0">
                <a:solidFill>
                  <a:schemeClr val="bg1">
                    <a:lumMod val="85000"/>
                    <a:lumOff val="15000"/>
                  </a:schemeClr>
                </a:solidFill>
                <a:latin typeface="+mj-lt"/>
              </a:rPr>
              <a:t>-  Enable HTTP communication between Node.js server and the React server</a:t>
            </a:r>
          </a:p>
          <a:p>
            <a:pPr lvl="1"/>
            <a:endParaRPr lang="en-US" sz="2400" dirty="0"/>
          </a:p>
          <a:p>
            <a:endParaRPr lang="en-US" sz="2400" dirty="0"/>
          </a:p>
        </p:txBody>
      </p:sp>
    </p:spTree>
    <p:extLst>
      <p:ext uri="{BB962C8B-B14F-4D97-AF65-F5344CB8AC3E}">
        <p14:creationId xmlns:p14="http://schemas.microsoft.com/office/powerpoint/2010/main" val="45993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dirty="0"/>
              <a:t>Future Plans</a:t>
            </a:r>
          </a:p>
        </p:txBody>
      </p:sp>
      <p:sp>
        <p:nvSpPr>
          <p:cNvPr id="6" name="Subtitle 5">
            <a:extLst>
              <a:ext uri="{FF2B5EF4-FFF2-40B4-BE49-F238E27FC236}">
                <a16:creationId xmlns:a16="http://schemas.microsoft.com/office/drawing/2014/main" id="{82EC3211-9B94-F84F-A1AD-F5D27A44E8F1}"/>
              </a:ext>
            </a:extLst>
          </p:cNvPr>
          <p:cNvSpPr>
            <a:spLocks noGrp="1"/>
          </p:cNvSpPr>
          <p:nvPr>
            <p:ph type="subTitle" idx="1"/>
          </p:nvPr>
        </p:nvSpPr>
        <p:spPr>
          <a:xfrm>
            <a:off x="683537" y="805095"/>
            <a:ext cx="7790797" cy="307777"/>
          </a:xfrm>
        </p:spPr>
        <p:txBody>
          <a:bodyPr/>
          <a:lstStyle/>
          <a:p>
            <a:r>
              <a:rPr lang="en-US" sz="2000" b="0" dirty="0"/>
              <a:t>Web Application</a:t>
            </a:r>
          </a:p>
        </p:txBody>
      </p:sp>
      <p:sp>
        <p:nvSpPr>
          <p:cNvPr id="4" name="Text Placeholder 3">
            <a:extLst>
              <a:ext uri="{FF2B5EF4-FFF2-40B4-BE49-F238E27FC236}">
                <a16:creationId xmlns:a16="http://schemas.microsoft.com/office/drawing/2014/main" id="{F4729725-9FC9-81C1-DA25-6721CCAF5CED}"/>
              </a:ext>
            </a:extLst>
          </p:cNvPr>
          <p:cNvSpPr>
            <a:spLocks noGrp="1"/>
          </p:cNvSpPr>
          <p:nvPr>
            <p:ph type="body" sz="quarter" idx="14"/>
          </p:nvPr>
        </p:nvSpPr>
        <p:spPr>
          <a:xfrm>
            <a:off x="683537" y="1539415"/>
            <a:ext cx="7568987" cy="2420264"/>
          </a:xfrm>
        </p:spPr>
        <p:txBody>
          <a:bodyPr>
            <a:normAutofit fontScale="25000" lnSpcReduction="20000"/>
          </a:bodyPr>
          <a:lstStyle/>
          <a:p>
            <a:pPr marL="0" indent="0">
              <a:buNone/>
            </a:pPr>
            <a:endParaRPr lang="en-US" sz="1600" dirty="0"/>
          </a:p>
          <a:p>
            <a:r>
              <a:rPr lang="en-US" sz="9600" dirty="0"/>
              <a:t>Visualize Target Image</a:t>
            </a:r>
          </a:p>
          <a:p>
            <a:endParaRPr lang="en-US" sz="9600" dirty="0"/>
          </a:p>
          <a:p>
            <a:r>
              <a:rPr lang="en-US" altLang="ko-Kore-KR" sz="9600" dirty="0"/>
              <a:t>Visualize bullet marks in the target Image</a:t>
            </a:r>
          </a:p>
          <a:p>
            <a:pPr marL="0" indent="0">
              <a:buNone/>
            </a:pPr>
            <a:r>
              <a:rPr lang="en-US" altLang="ko-Kore-KR" sz="9600" dirty="0"/>
              <a:t>	</a:t>
            </a:r>
            <a:endParaRPr lang="en-US" sz="9600" dirty="0"/>
          </a:p>
          <a:p>
            <a:r>
              <a:rPr lang="en-US" altLang="ko-KR" sz="9600" dirty="0"/>
              <a:t>Add various functions for shooter convenience</a:t>
            </a:r>
          </a:p>
          <a:p>
            <a:pPr marL="0" indent="0">
              <a:lnSpc>
                <a:spcPct val="120000"/>
              </a:lnSpc>
              <a:buNone/>
            </a:pPr>
            <a:r>
              <a:rPr lang="en-US" altLang="ko-Kore-KR" sz="6400" dirty="0"/>
              <a:t>	</a:t>
            </a:r>
            <a:r>
              <a:rPr lang="en-US" altLang="ko-Kore-KR" sz="6400" dirty="0">
                <a:solidFill>
                  <a:schemeClr val="bg1">
                    <a:lumMod val="85000"/>
                    <a:lumOff val="15000"/>
                  </a:schemeClr>
                </a:solidFill>
              </a:rPr>
              <a:t>- Show previous shooting records</a:t>
            </a:r>
          </a:p>
          <a:p>
            <a:pPr marL="0" indent="0">
              <a:lnSpc>
                <a:spcPct val="120000"/>
              </a:lnSpc>
              <a:buNone/>
            </a:pPr>
            <a:r>
              <a:rPr lang="en-US" altLang="ko-Kore-KR" sz="6400" dirty="0">
                <a:solidFill>
                  <a:schemeClr val="bg1">
                    <a:lumMod val="85000"/>
                    <a:lumOff val="15000"/>
                  </a:schemeClr>
                </a:solidFill>
              </a:rPr>
              <a:t> 	- Calculate shot group size</a:t>
            </a:r>
            <a:endParaRPr lang="en-US" altLang="ko-KR" sz="6400" dirty="0"/>
          </a:p>
          <a:p>
            <a:endParaRPr lang="en-US" altLang="ko-KR" sz="1600" dirty="0"/>
          </a:p>
          <a:p>
            <a:pPr marL="0" indent="0">
              <a:buNone/>
            </a:pPr>
            <a:r>
              <a:rPr lang="en-US" altLang="ko-KR" sz="1600" dirty="0"/>
              <a:t>	</a:t>
            </a:r>
          </a:p>
          <a:p>
            <a:pPr marL="0" indent="0">
              <a:buNone/>
            </a:pPr>
            <a:r>
              <a:rPr lang="en-US" altLang="ko-KR" sz="1600" dirty="0"/>
              <a:t>	</a:t>
            </a:r>
            <a:endParaRPr lang="en-US" sz="1600" dirty="0"/>
          </a:p>
          <a:p>
            <a:endParaRPr lang="en-US" sz="1600" dirty="0"/>
          </a:p>
        </p:txBody>
      </p:sp>
    </p:spTree>
    <p:extLst>
      <p:ext uri="{BB962C8B-B14F-4D97-AF65-F5344CB8AC3E}">
        <p14:creationId xmlns:p14="http://schemas.microsoft.com/office/powerpoint/2010/main" val="1886774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3BAB942-DC1D-6941-8107-3263136AA9D5}"/>
              </a:ext>
            </a:extLst>
          </p:cNvPr>
          <p:cNvSpPr/>
          <p:nvPr/>
        </p:nvSpPr>
        <p:spPr>
          <a:xfrm>
            <a:off x="79324" y="4561895"/>
            <a:ext cx="2780417" cy="49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ln w="22225">
                <a:solidFill>
                  <a:schemeClr val="accent2"/>
                </a:solidFill>
                <a:prstDash val="solid"/>
              </a:ln>
              <a:solidFill>
                <a:schemeClr val="accent2">
                  <a:lumMod val="40000"/>
                  <a:lumOff val="60000"/>
                </a:schemeClr>
              </a:solidFill>
            </a:endParaRPr>
          </a:p>
        </p:txBody>
      </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dirty="0"/>
              <a:t>Reference</a:t>
            </a:r>
          </a:p>
        </p:txBody>
      </p:sp>
      <p:sp>
        <p:nvSpPr>
          <p:cNvPr id="9" name="Text Placeholder 3">
            <a:extLst>
              <a:ext uri="{FF2B5EF4-FFF2-40B4-BE49-F238E27FC236}">
                <a16:creationId xmlns:a16="http://schemas.microsoft.com/office/drawing/2014/main" id="{832345AD-2A40-2A6E-9CD6-EAED763F3C83}"/>
              </a:ext>
            </a:extLst>
          </p:cNvPr>
          <p:cNvSpPr>
            <a:spLocks noGrp="1"/>
          </p:cNvSpPr>
          <p:nvPr>
            <p:ph type="body" sz="quarter" idx="14"/>
          </p:nvPr>
        </p:nvSpPr>
        <p:spPr>
          <a:xfrm>
            <a:off x="350073" y="816864"/>
            <a:ext cx="8443854" cy="4262212"/>
          </a:xfrm>
        </p:spPr>
        <p:txBody>
          <a:bodyPr>
            <a:noAutofit/>
          </a:bodyPr>
          <a:lstStyle/>
          <a:p>
            <a:pPr marL="0" indent="0">
              <a:buNone/>
            </a:pPr>
            <a:r>
              <a:rPr lang="en-US" altLang="ko-KR" sz="1200" dirty="0">
                <a:latin typeface="Franklin Gothic Medium" panose="020B0603020102020204" pitchFamily="34" charset="0"/>
              </a:rPr>
              <a:t>[1] A. Karp, “Estimating Global Civilian-held Firearms Numbers”, Small Arms Survey, Jun. 2018 [Online]. Available: https://www.smallarmssurvey.org/resource/estimating-global-</a:t>
            </a:r>
            <a:r>
              <a:rPr lang="en-US" altLang="ko-KR" sz="1200" dirty="0" err="1">
                <a:latin typeface="Franklin Gothic Medium" panose="020B0603020102020204" pitchFamily="34" charset="0"/>
              </a:rPr>
              <a:t>civilianheld</a:t>
            </a:r>
            <a:r>
              <a:rPr lang="en-US" altLang="ko-KR" sz="1200" dirty="0">
                <a:latin typeface="Franklin Gothic Medium" panose="020B0603020102020204" pitchFamily="34" charset="0"/>
              </a:rPr>
              <a:t>-firearms-numbers</a:t>
            </a:r>
          </a:p>
          <a:p>
            <a:pPr marL="0" indent="0">
              <a:buNone/>
            </a:pPr>
            <a:endParaRPr lang="en-US" altLang="ko-KR" sz="1200" dirty="0">
              <a:latin typeface="Franklin Gothic Medium" panose="020B0603020102020204" pitchFamily="34" charset="0"/>
            </a:endParaRPr>
          </a:p>
          <a:p>
            <a:pPr marL="0" indent="0">
              <a:buNone/>
            </a:pPr>
            <a:r>
              <a:rPr lang="en-US" altLang="ko-KR" sz="1200" dirty="0">
                <a:latin typeface="Franklin Gothic Medium" panose="020B0603020102020204" pitchFamily="34" charset="0"/>
              </a:rPr>
              <a:t>[2] A. MacDonald, </a:t>
            </a:r>
            <a:r>
              <a:rPr lang="en-US" altLang="ko-KR" sz="1200" dirty="0" err="1">
                <a:latin typeface="Franklin Gothic Medium" panose="020B0603020102020204" pitchFamily="34" charset="0"/>
              </a:rPr>
              <a:t>ShotMarker</a:t>
            </a:r>
            <a:r>
              <a:rPr lang="en-US" altLang="ko-KR" sz="1200" dirty="0">
                <a:latin typeface="Franklin Gothic Medium" panose="020B0603020102020204" pitchFamily="34" charset="0"/>
              </a:rPr>
              <a:t> Manual. (2020). [Online]. Available: </a:t>
            </a:r>
            <a:r>
              <a:rPr lang="en-US" altLang="ko-KR" sz="1200" dirty="0">
                <a:latin typeface="Franklin Gothic Medium" panose="020B0603020102020204" pitchFamily="34" charset="0"/>
                <a:hlinkClick r:id="rId3"/>
              </a:rPr>
              <a:t>https://autotrickler.com/pages/support</a:t>
            </a:r>
            <a:endParaRPr lang="en-US" altLang="ko-KR" sz="1200" dirty="0">
              <a:latin typeface="Franklin Gothic Medium" panose="020B0603020102020204" pitchFamily="34" charset="0"/>
            </a:endParaRPr>
          </a:p>
          <a:p>
            <a:pPr marL="0" indent="0">
              <a:buNone/>
            </a:pPr>
            <a:endParaRPr lang="en-US" altLang="ko-KR" sz="1200" dirty="0">
              <a:latin typeface="Franklin Gothic Medium" panose="020B0603020102020204" pitchFamily="34" charset="0"/>
            </a:endParaRPr>
          </a:p>
          <a:p>
            <a:pPr marL="0" indent="0">
              <a:buNone/>
            </a:pPr>
            <a:r>
              <a:rPr lang="en-US" altLang="ko-KR" sz="1200" dirty="0">
                <a:latin typeface="Franklin Gothic Medium" panose="020B0603020102020204" pitchFamily="34" charset="0"/>
              </a:rPr>
              <a:t>[3] J. M. Ferguson, “The Chicago police department’s use of ShotSpotter technology.” </a:t>
            </a:r>
            <a:r>
              <a:rPr lang="en-US" altLang="ko-KR" sz="1200" dirty="0" err="1">
                <a:latin typeface="Franklin Gothic Medium" panose="020B0603020102020204" pitchFamily="34" charset="0"/>
              </a:rPr>
              <a:t>igchicago.org</a:t>
            </a:r>
            <a:r>
              <a:rPr lang="en-US" altLang="ko-KR" sz="1200" dirty="0">
                <a:latin typeface="Franklin Gothic Medium" panose="020B0603020102020204" pitchFamily="34" charset="0"/>
              </a:rPr>
              <a:t>. https://igchicago.org/wpcontent/uploads/2021/08/Chicago-Police-Departments-Use-of-ShotSpotter-Technology.pdf (accessed Aug. 	2021).</a:t>
            </a:r>
          </a:p>
          <a:p>
            <a:pPr marL="0" indent="0">
              <a:buNone/>
            </a:pPr>
            <a:endParaRPr lang="en-US" altLang="ko-KR" sz="1200" dirty="0">
              <a:latin typeface="Franklin Gothic Medium" panose="020B0603020102020204" pitchFamily="34" charset="0"/>
            </a:endParaRPr>
          </a:p>
          <a:p>
            <a:pPr marL="0" indent="0">
              <a:buNone/>
            </a:pPr>
            <a:r>
              <a:rPr lang="en-US" altLang="ko-KR" sz="1200" dirty="0">
                <a:latin typeface="Franklin Gothic Medium" panose="020B0603020102020204" pitchFamily="34" charset="0"/>
              </a:rPr>
              <a:t>[4] A. S. Rawat, J. Rajendran, H. </a:t>
            </a:r>
            <a:r>
              <a:rPr lang="en-US" altLang="ko-KR" sz="1200" dirty="0" err="1">
                <a:latin typeface="Franklin Gothic Medium" panose="020B0603020102020204" pitchFamily="34" charset="0"/>
              </a:rPr>
              <a:t>Ramiah</a:t>
            </a:r>
            <a:r>
              <a:rPr lang="en-US" altLang="ko-KR" sz="1200" dirty="0">
                <a:latin typeface="Franklin Gothic Medium" panose="020B0603020102020204" pitchFamily="34" charset="0"/>
              </a:rPr>
              <a:t> and A. Rana, “LoRa (Long Range) and </a:t>
            </a:r>
            <a:r>
              <a:rPr lang="en-US" altLang="ko-KR" sz="1200" dirty="0" err="1">
                <a:latin typeface="Franklin Gothic Medium" panose="020B0603020102020204" pitchFamily="34" charset="0"/>
              </a:rPr>
              <a:t>LoRaWAN</a:t>
            </a:r>
            <a:r>
              <a:rPr lang="en-US" altLang="ko-KR" sz="1200" dirty="0">
                <a:latin typeface="Franklin Gothic Medium" panose="020B0603020102020204" pitchFamily="34" charset="0"/>
              </a:rPr>
              <a:t> Technology for IoT Applications in COVID-19 	Pandemic,” 2020 International Conference on Advances in Computing, </a:t>
            </a:r>
            <a:r>
              <a:rPr lang="fr-FR" altLang="ko-KR" sz="1200" dirty="0">
                <a:latin typeface="Franklin Gothic Medium" panose="020B0603020102020204" pitchFamily="34" charset="0"/>
              </a:rPr>
              <a:t>Communication &amp; Materials (ICACCM), 2020, pp. 419-422, doi: 	</a:t>
            </a:r>
            <a:r>
              <a:rPr lang="en-US" altLang="ko-KR" sz="1200" dirty="0">
                <a:latin typeface="Franklin Gothic Medium" panose="020B0603020102020204" pitchFamily="34" charset="0"/>
              </a:rPr>
              <a:t>10.1109/ICACCM50413.2020.9213067.</a:t>
            </a:r>
          </a:p>
          <a:p>
            <a:pPr marL="0" indent="0">
              <a:buNone/>
            </a:pPr>
            <a:endParaRPr lang="en-US" altLang="ko-KR" sz="1200" dirty="0">
              <a:latin typeface="Franklin Gothic Medium" panose="020B0603020102020204" pitchFamily="34" charset="0"/>
            </a:endParaRPr>
          </a:p>
          <a:p>
            <a:pPr marL="0" indent="0">
              <a:buNone/>
            </a:pPr>
            <a:r>
              <a:rPr lang="en-US" altLang="ko-KR" sz="1200" dirty="0">
                <a:latin typeface="Franklin Gothic Medium" panose="020B0603020102020204" pitchFamily="34" charset="0"/>
              </a:rPr>
              <a:t>[5] D. </a:t>
            </a:r>
            <a:r>
              <a:rPr lang="en-US" altLang="ko-KR" sz="1200" dirty="0" err="1">
                <a:latin typeface="Franklin Gothic Medium" panose="020B0603020102020204" pitchFamily="34" charset="0"/>
              </a:rPr>
              <a:t>Andreea</a:t>
            </a:r>
            <a:r>
              <a:rPr lang="en-US" altLang="ko-KR" sz="1200" dirty="0">
                <a:latin typeface="Franklin Gothic Medium" panose="020B0603020102020204" pitchFamily="34" charset="0"/>
              </a:rPr>
              <a:t>, “</a:t>
            </a:r>
            <a:r>
              <a:rPr lang="en-US" altLang="ko-KR" sz="1200" dirty="0" err="1">
                <a:latin typeface="Franklin Gothic Medium" panose="020B0603020102020204" pitchFamily="34" charset="0"/>
              </a:rPr>
              <a:t>OnTarget</a:t>
            </a:r>
            <a:r>
              <a:rPr lang="en-US" altLang="ko-KR" sz="1200" dirty="0">
                <a:latin typeface="Franklin Gothic Medium" panose="020B0603020102020204" pitchFamily="34" charset="0"/>
              </a:rPr>
              <a:t>: An Electronic Archery Scoring,” 2021, </a:t>
            </a:r>
            <a:r>
              <a:rPr lang="en-US" altLang="ko-KR" sz="1200" dirty="0" err="1">
                <a:latin typeface="Franklin Gothic Medium" panose="020B0603020102020204" pitchFamily="34" charset="0"/>
              </a:rPr>
              <a:t>arXiv</a:t>
            </a:r>
            <a:r>
              <a:rPr lang="en-US" altLang="ko-KR" sz="1200" dirty="0">
                <a:latin typeface="Franklin Gothic Medium" panose="020B0603020102020204" pitchFamily="34" charset="0"/>
              </a:rPr>
              <a:t> preprint arXiv:2104.01622.</a:t>
            </a:r>
          </a:p>
        </p:txBody>
      </p:sp>
    </p:spTree>
    <p:extLst>
      <p:ext uri="{BB962C8B-B14F-4D97-AF65-F5344CB8AC3E}">
        <p14:creationId xmlns:p14="http://schemas.microsoft.com/office/powerpoint/2010/main" val="1235732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3BAB942-DC1D-6941-8107-3263136AA9D5}"/>
              </a:ext>
            </a:extLst>
          </p:cNvPr>
          <p:cNvSpPr/>
          <p:nvPr/>
        </p:nvSpPr>
        <p:spPr>
          <a:xfrm>
            <a:off x="79324" y="4561895"/>
            <a:ext cx="2780417" cy="49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b="1">
              <a:ln w="22225">
                <a:solidFill>
                  <a:schemeClr val="accent2"/>
                </a:solidFill>
                <a:prstDash val="solid"/>
              </a:ln>
              <a:solidFill>
                <a:schemeClr val="accent2">
                  <a:lumMod val="40000"/>
                  <a:lumOff val="60000"/>
                </a:schemeClr>
              </a:solidFill>
            </a:endParaRPr>
          </a:p>
        </p:txBody>
      </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dirty="0"/>
              <a:t>Reference</a:t>
            </a:r>
          </a:p>
        </p:txBody>
      </p:sp>
      <p:sp>
        <p:nvSpPr>
          <p:cNvPr id="9" name="Text Placeholder 3">
            <a:extLst>
              <a:ext uri="{FF2B5EF4-FFF2-40B4-BE49-F238E27FC236}">
                <a16:creationId xmlns:a16="http://schemas.microsoft.com/office/drawing/2014/main" id="{832345AD-2A40-2A6E-9CD6-EAED763F3C83}"/>
              </a:ext>
            </a:extLst>
          </p:cNvPr>
          <p:cNvSpPr>
            <a:spLocks noGrp="1"/>
          </p:cNvSpPr>
          <p:nvPr>
            <p:ph type="body" sz="quarter" idx="14"/>
          </p:nvPr>
        </p:nvSpPr>
        <p:spPr>
          <a:xfrm>
            <a:off x="350073" y="816864"/>
            <a:ext cx="8443854" cy="3245338"/>
          </a:xfrm>
        </p:spPr>
        <p:txBody>
          <a:bodyPr>
            <a:noAutofit/>
          </a:bodyPr>
          <a:lstStyle/>
          <a:p>
            <a:pPr marL="0" indent="0">
              <a:buNone/>
            </a:pPr>
            <a:r>
              <a:rPr lang="en-US" altLang="ko-KR" sz="1200" b="0" i="0" u="none" strike="noStrike" baseline="0" dirty="0">
                <a:latin typeface="Franklin Gothic Medium" panose="020B0603020102020204" pitchFamily="34" charset="0"/>
              </a:rPr>
              <a:t>[6] T. T. Zin, I. Oka, T. Sasayama, S. Ata, H. Watanabe and H. </a:t>
            </a:r>
            <a:r>
              <a:rPr lang="en-US" altLang="ko-KR" sz="1200" b="0" i="0" u="none" strike="noStrike" baseline="0" dirty="0" err="1">
                <a:latin typeface="Franklin Gothic Medium" panose="020B0603020102020204" pitchFamily="34" charset="0"/>
              </a:rPr>
              <a:t>Sasano</a:t>
            </a:r>
            <a:r>
              <a:rPr lang="en-US" altLang="ko-KR" sz="1200" b="0" i="0" u="none" strike="noStrike" baseline="0" dirty="0">
                <a:latin typeface="Franklin Gothic Medium" panose="020B0603020102020204" pitchFamily="34" charset="0"/>
              </a:rPr>
              <a:t>, “Image Processing Approach to Automatic Scoring System       for Archery Targets,”</a:t>
            </a:r>
            <a:r>
              <a:rPr lang="ko-KR" altLang="en-US" sz="1200" dirty="0">
                <a:latin typeface="Franklin Gothic Medium" panose="020B0603020102020204" pitchFamily="34" charset="0"/>
              </a:rPr>
              <a:t> </a:t>
            </a:r>
            <a:r>
              <a:rPr lang="en-US" altLang="ko-KR" sz="1200" b="0" i="1" u="none" strike="noStrike" baseline="0" dirty="0">
                <a:latin typeface="Franklin Gothic Medium" panose="020B0603020102020204" pitchFamily="34" charset="0"/>
              </a:rPr>
              <a:t>2013 Ninth International Conference on Intelligent Information Hiding and Multimedia Signal Processing</a:t>
            </a:r>
            <a:r>
              <a:rPr lang="en-US" altLang="ko-KR" sz="1200" b="0" i="0" u="none" strike="noStrike" baseline="0" dirty="0">
                <a:latin typeface="Franklin Gothic Medium" panose="020B0603020102020204" pitchFamily="34" charset="0"/>
              </a:rPr>
              <a:t>, 2013, pp. 259-262, 	</a:t>
            </a:r>
            <a:r>
              <a:rPr lang="en-US" altLang="ko-KR" sz="1200" b="0" i="0" u="none" strike="noStrike" baseline="0" dirty="0" err="1">
                <a:latin typeface="Franklin Gothic Medium" panose="020B0603020102020204" pitchFamily="34" charset="0"/>
              </a:rPr>
              <a:t>doi</a:t>
            </a:r>
            <a:r>
              <a:rPr lang="en-US" altLang="ko-KR" sz="1200" b="0" i="0" u="none" strike="noStrike" baseline="0" dirty="0">
                <a:latin typeface="Franklin Gothic Medium" panose="020B0603020102020204" pitchFamily="34" charset="0"/>
              </a:rPr>
              <a:t>:</a:t>
            </a:r>
            <a:r>
              <a:rPr lang="ko-KR" altLang="en-US" sz="1200" b="0" i="0" u="none" strike="noStrike" baseline="0" dirty="0">
                <a:latin typeface="Franklin Gothic Medium" panose="020B0603020102020204" pitchFamily="34" charset="0"/>
              </a:rPr>
              <a:t> </a:t>
            </a:r>
            <a:r>
              <a:rPr lang="en-US" altLang="ko-KR" sz="1200" b="0" i="0" u="none" strike="noStrike" baseline="0" dirty="0">
                <a:latin typeface="Franklin Gothic Medium" panose="020B0603020102020204" pitchFamily="34" charset="0"/>
              </a:rPr>
              <a:t>10.1109/IIH-MSP.2013.73.</a:t>
            </a:r>
          </a:p>
          <a:p>
            <a:pPr marL="0" indent="0">
              <a:buNone/>
            </a:pPr>
            <a:endParaRPr lang="en-US" altLang="ko-KR" sz="1200" b="0" i="0" u="none" strike="noStrike" baseline="0" dirty="0">
              <a:latin typeface="Franklin Gothic Medium" panose="020B0603020102020204" pitchFamily="34" charset="0"/>
            </a:endParaRPr>
          </a:p>
          <a:p>
            <a:pPr marL="0" indent="0" algn="l">
              <a:buNone/>
            </a:pPr>
            <a:r>
              <a:rPr lang="en-US" altLang="ko-KR" sz="1200" b="0" i="0" u="none" strike="noStrike" baseline="0" dirty="0">
                <a:latin typeface="Franklin Gothic Medium" panose="020B0603020102020204" pitchFamily="34" charset="0"/>
              </a:rPr>
              <a:t>[7] S. Park et al., “Feasibility of Measuring Shot Group Using LoRa Technology and YOLO V5,” </a:t>
            </a:r>
            <a:r>
              <a:rPr lang="en-US" altLang="ko-KR" sz="1200" b="0" i="1" u="none" strike="noStrike" baseline="0" dirty="0">
                <a:latin typeface="Franklin Gothic Medium" panose="020B0603020102020204" pitchFamily="34" charset="0"/>
              </a:rPr>
              <a:t>2022 IEEE Sensors Applications Symposium</a:t>
            </a:r>
            <a:r>
              <a:rPr lang="pt-BR" altLang="ko-KR" sz="1200" b="0" i="1" u="none" strike="noStrike" baseline="0" dirty="0">
                <a:latin typeface="Franklin Gothic Medium" panose="020B0603020102020204" pitchFamily="34" charset="0"/>
              </a:rPr>
              <a:t>(SAS)</a:t>
            </a:r>
            <a:r>
              <a:rPr lang="pt-BR" altLang="ko-KR" sz="1200" b="0" i="0" u="none" strike="noStrike" baseline="0" dirty="0">
                <a:latin typeface="Franklin Gothic Medium" panose="020B0603020102020204" pitchFamily="34" charset="0"/>
              </a:rPr>
              <a:t>, 2022, pp. 1-6, </a:t>
            </a:r>
            <a:r>
              <a:rPr lang="pt-BR" altLang="ko-KR" sz="1200" b="0" i="0" u="none" strike="noStrike" baseline="0" dirty="0" err="1">
                <a:latin typeface="Franklin Gothic Medium" panose="020B0603020102020204" pitchFamily="34" charset="0"/>
              </a:rPr>
              <a:t>doi</a:t>
            </a:r>
            <a:r>
              <a:rPr lang="pt-BR" altLang="ko-KR" sz="1200" b="0" i="0" u="none" strike="noStrike" baseline="0" dirty="0">
                <a:latin typeface="Franklin Gothic Medium" panose="020B0603020102020204" pitchFamily="34" charset="0"/>
              </a:rPr>
              <a:t>: 10.1109/SAS54819.2022.9881356.</a:t>
            </a:r>
          </a:p>
          <a:p>
            <a:pPr marL="0" indent="0" algn="l">
              <a:buNone/>
            </a:pPr>
            <a:endParaRPr lang="en-US" altLang="ko-KR" sz="1200" b="0" i="0" u="none" strike="noStrike" baseline="0" dirty="0">
              <a:latin typeface="Franklin Gothic Medium" panose="020B0603020102020204" pitchFamily="34" charset="0"/>
            </a:endParaRPr>
          </a:p>
          <a:p>
            <a:pPr marL="0" indent="0" algn="l">
              <a:buNone/>
            </a:pPr>
            <a:r>
              <a:rPr lang="en-US" altLang="ko-KR" sz="1200" b="0" i="0" u="none" strike="noStrike" baseline="0" dirty="0">
                <a:latin typeface="Franklin Gothic Medium" panose="020B0603020102020204" pitchFamily="34" charset="0"/>
              </a:rPr>
              <a:t>[8] S. Jung, M. Hasan and C. Kim, “Water-filling an efficient algorithm for digitized document shadow removal”, </a:t>
            </a:r>
            <a:r>
              <a:rPr lang="en-US" altLang="ko-KR" sz="1200" b="0" i="1" u="none" strike="noStrike" baseline="0" dirty="0">
                <a:latin typeface="Franklin Gothic Medium" panose="020B0603020102020204" pitchFamily="34" charset="0"/>
              </a:rPr>
              <a:t>Asia Conference on Computer Vision(ACCV)</a:t>
            </a:r>
            <a:r>
              <a:rPr lang="en-US" altLang="ko-KR" sz="1200" b="0" i="0" u="none" strike="noStrike" baseline="0" dirty="0">
                <a:latin typeface="Franklin Gothic Medium" panose="020B0603020102020204" pitchFamily="34" charset="0"/>
              </a:rPr>
              <a:t>, pp. 398-414, 2018.</a:t>
            </a:r>
          </a:p>
          <a:p>
            <a:pPr marL="0" indent="0" algn="l">
              <a:buNone/>
            </a:pPr>
            <a:endParaRPr lang="en-US" altLang="ko-KR" sz="1200" b="0" i="0" u="none" strike="noStrike" baseline="0" dirty="0">
              <a:latin typeface="Franklin Gothic Medium" panose="020B0603020102020204" pitchFamily="34" charset="0"/>
            </a:endParaRPr>
          </a:p>
          <a:p>
            <a:pPr marL="0" indent="0" algn="l">
              <a:buNone/>
            </a:pPr>
            <a:r>
              <a:rPr lang="en-US" altLang="ko-KR" sz="1200" b="0" i="0" u="none" strike="noStrike" baseline="0" dirty="0">
                <a:latin typeface="Franklin Gothic Medium" panose="020B0603020102020204" pitchFamily="34" charset="0"/>
              </a:rPr>
              <a:t>[9] F. Demir, D. A. Abdullah and A. </a:t>
            </a:r>
            <a:r>
              <a:rPr lang="en-US" altLang="ko-KR" sz="1200" b="0" i="0" u="none" strike="noStrike" baseline="0" dirty="0" err="1">
                <a:latin typeface="Franklin Gothic Medium" panose="020B0603020102020204" pitchFamily="34" charset="0"/>
              </a:rPr>
              <a:t>Sengur</a:t>
            </a:r>
            <a:r>
              <a:rPr lang="en-US" altLang="ko-KR" sz="1200" b="0" i="0" u="none" strike="noStrike" baseline="0" dirty="0">
                <a:latin typeface="Franklin Gothic Medium" panose="020B0603020102020204" pitchFamily="34" charset="0"/>
              </a:rPr>
              <a:t>, “A New Deep CNN Model for Environmental Sound Classification,” in </a:t>
            </a:r>
            <a:r>
              <a:rPr lang="en-US" altLang="ko-KR" sz="1200" b="0" i="1" u="none" strike="noStrike" baseline="0" dirty="0">
                <a:latin typeface="Franklin Gothic Medium" panose="020B0603020102020204" pitchFamily="34" charset="0"/>
              </a:rPr>
              <a:t>IEEE Access</a:t>
            </a:r>
            <a:r>
              <a:rPr lang="en-US" altLang="ko-KR" sz="1200" b="0" i="0" u="none" strike="noStrike" baseline="0" dirty="0">
                <a:latin typeface="Franklin Gothic Medium" panose="020B0603020102020204" pitchFamily="34" charset="0"/>
              </a:rPr>
              <a:t>, vol. 8, pp. </a:t>
            </a:r>
            <a:r>
              <a:rPr lang="it-IT" altLang="ko-KR" sz="1200" b="0" i="0" u="none" strike="noStrike" baseline="0" dirty="0">
                <a:latin typeface="Franklin Gothic Medium" panose="020B0603020102020204" pitchFamily="34" charset="0"/>
              </a:rPr>
              <a:t>66529-66537, 2020, </a:t>
            </a:r>
            <a:r>
              <a:rPr lang="it-IT" altLang="ko-KR" sz="1200" b="0" i="0" u="none" strike="noStrike" baseline="0" dirty="0" err="1">
                <a:latin typeface="Franklin Gothic Medium" panose="020B0603020102020204" pitchFamily="34" charset="0"/>
              </a:rPr>
              <a:t>doi</a:t>
            </a:r>
            <a:r>
              <a:rPr lang="it-IT" altLang="ko-KR" sz="1200" b="0" i="0" u="none" strike="noStrike" baseline="0" dirty="0">
                <a:latin typeface="Franklin Gothic Medium" panose="020B0603020102020204" pitchFamily="34" charset="0"/>
              </a:rPr>
              <a:t>: 10.1109/ACCESS.2020.2984903.</a:t>
            </a:r>
          </a:p>
          <a:p>
            <a:pPr marL="0" indent="0" algn="l">
              <a:buNone/>
            </a:pPr>
            <a:endParaRPr lang="it-IT" altLang="ko-KR" sz="1200" b="0" i="0" u="none" strike="noStrike" baseline="0" dirty="0">
              <a:latin typeface="Franklin Gothic Medium" panose="020B0603020102020204" pitchFamily="34" charset="0"/>
            </a:endParaRPr>
          </a:p>
          <a:p>
            <a:pPr marL="0" indent="0" algn="l">
              <a:buNone/>
            </a:pPr>
            <a:r>
              <a:rPr lang="en-US" altLang="ko-KR" sz="1200" b="0" i="0" u="none" strike="noStrike" baseline="0" dirty="0">
                <a:latin typeface="Franklin Gothic Medium" panose="020B0603020102020204" pitchFamily="34" charset="0"/>
              </a:rPr>
              <a:t>[10] T. Chen, D. Eager and D. </a:t>
            </a:r>
            <a:r>
              <a:rPr lang="en-US" altLang="ko-KR" sz="1200" b="0" i="0" u="none" strike="noStrike" baseline="0" dirty="0" err="1">
                <a:latin typeface="Franklin Gothic Medium" panose="020B0603020102020204" pitchFamily="34" charset="0"/>
              </a:rPr>
              <a:t>Makaroff</a:t>
            </a:r>
            <a:r>
              <a:rPr lang="en-US" altLang="ko-KR" sz="1200" b="0" i="0" u="none" strike="noStrike" baseline="0" dirty="0">
                <a:latin typeface="Franklin Gothic Medium" panose="020B0603020102020204" pitchFamily="34" charset="0"/>
              </a:rPr>
              <a:t>, “Efficient Image Transmission Using LoRa Technology In Agricultural Monitoring IoT Systems,” </a:t>
            </a:r>
            <a:r>
              <a:rPr lang="en-US" altLang="ko-KR" sz="1200" b="0" i="1" u="none" strike="noStrike" baseline="0" dirty="0">
                <a:latin typeface="Franklin Gothic Medium" panose="020B0603020102020204" pitchFamily="34" charset="0"/>
              </a:rPr>
              <a:t>2019 International Conference on Internet of Things (</a:t>
            </a:r>
            <a:r>
              <a:rPr lang="en-US" altLang="ko-KR" sz="1200" b="0" i="1" u="none" strike="noStrike" baseline="0" dirty="0" err="1">
                <a:latin typeface="Franklin Gothic Medium" panose="020B0603020102020204" pitchFamily="34" charset="0"/>
              </a:rPr>
              <a:t>iThings</a:t>
            </a:r>
            <a:r>
              <a:rPr lang="en-US" altLang="ko-KR" sz="1200" b="0" i="1" u="none" strike="noStrike" baseline="0" dirty="0">
                <a:latin typeface="Franklin Gothic Medium" panose="020B0603020102020204" pitchFamily="34" charset="0"/>
              </a:rPr>
              <a:t>) and IEEE Green Computing and Communications (Green-Com) and IEEE Cyber, Physical and Social Computing (</a:t>
            </a:r>
            <a:r>
              <a:rPr lang="en-US" altLang="ko-KR" sz="1200" b="0" i="1" u="none" strike="noStrike" baseline="0" dirty="0" err="1">
                <a:latin typeface="Franklin Gothic Medium" panose="020B0603020102020204" pitchFamily="34" charset="0"/>
              </a:rPr>
              <a:t>CPSCom</a:t>
            </a:r>
            <a:r>
              <a:rPr lang="en-US" altLang="ko-KR" sz="1200" b="0" i="1" u="none" strike="noStrike" baseline="0" dirty="0">
                <a:latin typeface="Franklin Gothic Medium" panose="020B0603020102020204" pitchFamily="34" charset="0"/>
              </a:rPr>
              <a:t>) and IEEE Smart Data (</a:t>
            </a:r>
            <a:r>
              <a:rPr lang="en-US" altLang="ko-KR" sz="1200" b="0" i="1" u="none" strike="noStrike" baseline="0" dirty="0" err="1">
                <a:latin typeface="Franklin Gothic Medium" panose="020B0603020102020204" pitchFamily="34" charset="0"/>
              </a:rPr>
              <a:t>SmartData</a:t>
            </a:r>
            <a:r>
              <a:rPr lang="en-US" altLang="ko-KR" sz="1200" b="0" i="1" u="none" strike="noStrike" baseline="0" dirty="0">
                <a:latin typeface="Franklin Gothic Medium" panose="020B0603020102020204" pitchFamily="34" charset="0"/>
              </a:rPr>
              <a:t>)</a:t>
            </a:r>
            <a:r>
              <a:rPr lang="en-US" altLang="ko-KR" sz="1200" b="0" i="0" u="none" strike="noStrike" baseline="0" dirty="0">
                <a:latin typeface="Franklin Gothic Medium" panose="020B0603020102020204" pitchFamily="34" charset="0"/>
              </a:rPr>
              <a:t>, 2019, pp. 937-944, </a:t>
            </a:r>
            <a:r>
              <a:rPr lang="en-US" altLang="ko-KR" sz="1200" b="0" i="0" u="none" strike="noStrike" baseline="0" dirty="0" err="1">
                <a:latin typeface="Franklin Gothic Medium" panose="020B0603020102020204" pitchFamily="34" charset="0"/>
              </a:rPr>
              <a:t>doi</a:t>
            </a:r>
            <a:r>
              <a:rPr lang="en-US" altLang="ko-KR" sz="1200" b="0" i="0" u="none" strike="noStrike" baseline="0" dirty="0">
                <a:latin typeface="Franklin Gothic Medium" panose="020B0603020102020204" pitchFamily="34" charset="0"/>
              </a:rPr>
              <a:t>: 10.1109/</a:t>
            </a:r>
            <a:r>
              <a:rPr lang="en-US" altLang="ko-KR" sz="1200" b="0" i="0" u="none" strike="noStrike" baseline="0" dirty="0" err="1">
                <a:latin typeface="Franklin Gothic Medium" panose="020B0603020102020204" pitchFamily="34" charset="0"/>
              </a:rPr>
              <a:t>iThings</a:t>
            </a:r>
            <a:r>
              <a:rPr lang="en-US" altLang="ko-KR" sz="1200" b="0" i="0" u="none" strike="noStrike" baseline="0" dirty="0">
                <a:latin typeface="Franklin Gothic Medium" panose="020B0603020102020204" pitchFamily="34" charset="0"/>
              </a:rPr>
              <a:t>/</a:t>
            </a:r>
            <a:r>
              <a:rPr lang="en-US" altLang="ko-KR" sz="1200" b="0" i="0" u="none" strike="noStrike" baseline="0" dirty="0" err="1">
                <a:latin typeface="Franklin Gothic Medium" panose="020B0603020102020204" pitchFamily="34" charset="0"/>
              </a:rPr>
              <a:t>GreenCom</a:t>
            </a:r>
            <a:r>
              <a:rPr lang="en-US" altLang="ko-KR" sz="1200" b="0" i="0" u="none" strike="noStrike" baseline="0" dirty="0">
                <a:latin typeface="Franklin Gothic Medium" panose="020B0603020102020204" pitchFamily="34" charset="0"/>
              </a:rPr>
              <a:t>/</a:t>
            </a:r>
            <a:r>
              <a:rPr lang="en-US" altLang="ko-KR" sz="1200" b="0" i="0" u="none" strike="noStrike" baseline="0" dirty="0" err="1">
                <a:latin typeface="Franklin Gothic Medium" panose="020B0603020102020204" pitchFamily="34" charset="0"/>
              </a:rPr>
              <a:t>CPSCom</a:t>
            </a:r>
            <a:r>
              <a:rPr lang="en-US" altLang="ko-KR" sz="1200" b="0" i="0" u="none" strike="noStrike" baseline="0" dirty="0">
                <a:latin typeface="Franklin Gothic Medium" panose="020B0603020102020204" pitchFamily="34" charset="0"/>
              </a:rPr>
              <a:t>/SmartData.2019.00166.</a:t>
            </a:r>
            <a:endParaRPr lang="ko-KR" altLang="en-US" sz="1200" dirty="0">
              <a:latin typeface="Franklin Gothic Medium" panose="020B0603020102020204" pitchFamily="34" charset="0"/>
            </a:endParaRPr>
          </a:p>
        </p:txBody>
      </p:sp>
    </p:spTree>
    <p:extLst>
      <p:ext uri="{BB962C8B-B14F-4D97-AF65-F5344CB8AC3E}">
        <p14:creationId xmlns:p14="http://schemas.microsoft.com/office/powerpoint/2010/main" val="2209043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92E7-5EEC-254C-96C4-8F8DD8973711}"/>
              </a:ext>
            </a:extLst>
          </p:cNvPr>
          <p:cNvSpPr>
            <a:spLocks noGrp="1"/>
          </p:cNvSpPr>
          <p:nvPr>
            <p:ph type="ctrTitle"/>
          </p:nvPr>
        </p:nvSpPr>
        <p:spPr>
          <a:xfrm>
            <a:off x="2164751" y="340949"/>
            <a:ext cx="4814498" cy="893321"/>
          </a:xfrm>
        </p:spPr>
        <p:txBody>
          <a:bodyPr/>
          <a:lstStyle/>
          <a:p>
            <a:r>
              <a:rPr lang="en-US" dirty="0">
                <a:solidFill>
                  <a:schemeClr val="tx1">
                    <a:lumMod val="85000"/>
                    <a:lumOff val="15000"/>
                  </a:schemeClr>
                </a:solidFill>
              </a:rPr>
              <a:t>Q &amp; A</a:t>
            </a:r>
          </a:p>
        </p:txBody>
      </p:sp>
      <p:sp>
        <p:nvSpPr>
          <p:cNvPr id="24" name="직사각형 23">
            <a:extLst>
              <a:ext uri="{FF2B5EF4-FFF2-40B4-BE49-F238E27FC236}">
                <a16:creationId xmlns:a16="http://schemas.microsoft.com/office/drawing/2014/main" id="{01FC2B9C-C716-1E47-96C5-AA746374245B}"/>
              </a:ext>
            </a:extLst>
          </p:cNvPr>
          <p:cNvSpPr/>
          <p:nvPr/>
        </p:nvSpPr>
        <p:spPr>
          <a:xfrm>
            <a:off x="1597565" y="1952932"/>
            <a:ext cx="6033224" cy="5168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Text Placeholder 3">
            <a:extLst>
              <a:ext uri="{FF2B5EF4-FFF2-40B4-BE49-F238E27FC236}">
                <a16:creationId xmlns:a16="http://schemas.microsoft.com/office/drawing/2014/main" id="{026A2710-3EBA-864E-B7B6-87B506D9E227}"/>
              </a:ext>
            </a:extLst>
          </p:cNvPr>
          <p:cNvSpPr>
            <a:spLocks noGrp="1"/>
          </p:cNvSpPr>
          <p:nvPr/>
        </p:nvSpPr>
        <p:spPr>
          <a:xfrm>
            <a:off x="1815605" y="1439265"/>
            <a:ext cx="2756395" cy="900000"/>
          </a:xfrm>
          <a:prstGeom prst="rect">
            <a:avLst/>
          </a:prstGeom>
        </p:spPr>
        <p:txBody>
          <a:bodyPr vert="horz" lIns="0" tIns="0" rIns="0" bIns="0" rtlCol="0">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400" b="1" dirty="0" err="1"/>
              <a:t>Minjae</a:t>
            </a:r>
            <a:r>
              <a:rPr lang="en-US" sz="1400" b="1" dirty="0"/>
              <a:t> Kim</a:t>
            </a:r>
          </a:p>
          <a:p>
            <a:r>
              <a:rPr lang="en-US" sz="1200" dirty="0"/>
              <a:t>Kyung </a:t>
            </a:r>
            <a:r>
              <a:rPr lang="en-US" sz="1200" dirty="0" err="1"/>
              <a:t>Hee</a:t>
            </a:r>
            <a:r>
              <a:rPr lang="en-US" sz="1200" dirty="0"/>
              <a:t> U</a:t>
            </a:r>
            <a:r>
              <a:rPr lang="en-US" altLang="ko-Kore-KR" sz="1200" dirty="0"/>
              <a:t>niversity</a:t>
            </a:r>
            <a:endParaRPr lang="en-US" sz="1200" dirty="0"/>
          </a:p>
          <a:p>
            <a:r>
              <a:rPr lang="en-US" sz="1200" dirty="0"/>
              <a:t>Computer Vision &amp; AI</a:t>
            </a:r>
          </a:p>
          <a:p>
            <a:r>
              <a:rPr lang="en-US" sz="1200" dirty="0"/>
              <a:t>Contact : kmj5596 @ </a:t>
            </a:r>
            <a:r>
              <a:rPr lang="en-US" sz="1200" dirty="0" err="1"/>
              <a:t>khu.ac.kr</a:t>
            </a:r>
            <a:endParaRPr lang="en-US" sz="1200" dirty="0"/>
          </a:p>
        </p:txBody>
      </p:sp>
      <p:sp>
        <p:nvSpPr>
          <p:cNvPr id="13" name="Text Placeholder 3">
            <a:extLst>
              <a:ext uri="{FF2B5EF4-FFF2-40B4-BE49-F238E27FC236}">
                <a16:creationId xmlns:a16="http://schemas.microsoft.com/office/drawing/2014/main" id="{9015701D-976F-174B-934D-2EA40130AE69}"/>
              </a:ext>
            </a:extLst>
          </p:cNvPr>
          <p:cNvSpPr>
            <a:spLocks/>
          </p:cNvSpPr>
          <p:nvPr/>
        </p:nvSpPr>
        <p:spPr>
          <a:xfrm>
            <a:off x="5767111" y="1761342"/>
            <a:ext cx="3376889" cy="900000"/>
          </a:xfrm>
          <a:prstGeom prst="rect">
            <a:avLst/>
          </a:prstGeom>
        </p:spPr>
        <p:txBody>
          <a:bodyPr vert="horz" lIns="0" tIns="0" rIns="0" bIns="0" rtlCol="0">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400" b="1" dirty="0" err="1"/>
              <a:t>Woojin</a:t>
            </a:r>
            <a:r>
              <a:rPr lang="en-US" sz="1400" b="1" dirty="0"/>
              <a:t> Choi</a:t>
            </a:r>
          </a:p>
          <a:p>
            <a:r>
              <a:rPr lang="en-US" altLang="ko-KR" sz="1200" dirty="0"/>
              <a:t>Sun Moon</a:t>
            </a:r>
            <a:r>
              <a:rPr lang="ko-KR" altLang="en-US" sz="1200" dirty="0"/>
              <a:t> </a:t>
            </a:r>
            <a:r>
              <a:rPr lang="en-US" altLang="ko-Kore-KR" sz="1200" dirty="0"/>
              <a:t>University</a:t>
            </a:r>
            <a:endParaRPr lang="en-US" sz="1200" dirty="0"/>
          </a:p>
          <a:p>
            <a:r>
              <a:rPr lang="en-US" sz="1200" dirty="0"/>
              <a:t>Computer Vision &amp; AI</a:t>
            </a:r>
          </a:p>
          <a:p>
            <a:r>
              <a:rPr lang="en-US" sz="1200" dirty="0"/>
              <a:t>Contact : twinsno119 @ </a:t>
            </a:r>
            <a:r>
              <a:rPr lang="en-US" sz="1200" dirty="0" err="1"/>
              <a:t>sunmoon.ac.kr</a:t>
            </a:r>
            <a:endParaRPr lang="en-US" sz="1200" dirty="0"/>
          </a:p>
        </p:txBody>
      </p:sp>
      <p:pic>
        <p:nvPicPr>
          <p:cNvPr id="20" name="그림 19" descr="사람, 머리카락, 가발이(가) 표시된 사진&#10;&#10;자동 생성된 설명">
            <a:extLst>
              <a:ext uri="{FF2B5EF4-FFF2-40B4-BE49-F238E27FC236}">
                <a16:creationId xmlns:a16="http://schemas.microsoft.com/office/drawing/2014/main" id="{C8556563-CD70-0F43-AAFF-48549A0ABFCB}"/>
              </a:ext>
            </a:extLst>
          </p:cNvPr>
          <p:cNvPicPr>
            <a:picLocks noChangeAspect="1"/>
          </p:cNvPicPr>
          <p:nvPr/>
        </p:nvPicPr>
        <p:blipFill>
          <a:blip r:embed="rId2"/>
          <a:stretch>
            <a:fillRect/>
          </a:stretch>
        </p:blipFill>
        <p:spPr>
          <a:xfrm>
            <a:off x="4910042" y="1720867"/>
            <a:ext cx="701575"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그림 24" descr="사람, 의류, 실내, 가발이(가) 표시된 사진&#10;&#10;자동 생성된 설명">
            <a:extLst>
              <a:ext uri="{FF2B5EF4-FFF2-40B4-BE49-F238E27FC236}">
                <a16:creationId xmlns:a16="http://schemas.microsoft.com/office/drawing/2014/main" id="{CE2EE3FB-B822-0A48-BEBC-E361D9FDA1B5}"/>
              </a:ext>
            </a:extLst>
          </p:cNvPr>
          <p:cNvPicPr>
            <a:picLocks noChangeAspect="1"/>
          </p:cNvPicPr>
          <p:nvPr/>
        </p:nvPicPr>
        <p:blipFill>
          <a:blip r:embed="rId3"/>
          <a:stretch>
            <a:fillRect/>
          </a:stretch>
        </p:blipFill>
        <p:spPr>
          <a:xfrm>
            <a:off x="4910041" y="2945963"/>
            <a:ext cx="701575"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 Placeholder 3">
            <a:extLst>
              <a:ext uri="{FF2B5EF4-FFF2-40B4-BE49-F238E27FC236}">
                <a16:creationId xmlns:a16="http://schemas.microsoft.com/office/drawing/2014/main" id="{E52543EB-804E-F44F-A3D6-98FA5C440F11}"/>
              </a:ext>
            </a:extLst>
          </p:cNvPr>
          <p:cNvSpPr>
            <a:spLocks/>
          </p:cNvSpPr>
          <p:nvPr/>
        </p:nvSpPr>
        <p:spPr>
          <a:xfrm>
            <a:off x="5767111" y="3071716"/>
            <a:ext cx="2904165" cy="691167"/>
          </a:xfrm>
          <a:prstGeom prst="rect">
            <a:avLst/>
          </a:prstGeom>
        </p:spPr>
        <p:txBody>
          <a:bodyPr vert="horz" lIns="0" tIns="0" rIns="0" bIns="0" rtlCol="0">
            <a:normAutofit fontScale="92500" lnSpcReduction="100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t>Jeongwon</a:t>
            </a:r>
            <a:r>
              <a:rPr lang="en-US" sz="1500" b="1" dirty="0"/>
              <a:t> Moon</a:t>
            </a:r>
          </a:p>
          <a:p>
            <a:r>
              <a:rPr lang="en-US" altLang="ko-KR" sz="1300" dirty="0"/>
              <a:t>Kyungpook National</a:t>
            </a:r>
            <a:r>
              <a:rPr lang="ko-KR" altLang="en-US" sz="1300" dirty="0"/>
              <a:t> </a:t>
            </a:r>
            <a:r>
              <a:rPr lang="en-US" altLang="ko-Kore-KR" sz="1300" dirty="0"/>
              <a:t>University</a:t>
            </a:r>
            <a:endParaRPr lang="en-US" sz="1300" dirty="0"/>
          </a:p>
          <a:p>
            <a:r>
              <a:rPr lang="en-US" sz="1300" dirty="0"/>
              <a:t>Networking</a:t>
            </a:r>
          </a:p>
          <a:p>
            <a:r>
              <a:rPr lang="en-US" sz="1300" dirty="0"/>
              <a:t>Contact : bella7365 @ </a:t>
            </a:r>
            <a:r>
              <a:rPr lang="en-US" sz="1300" dirty="0" err="1"/>
              <a:t>knu.ac.kr</a:t>
            </a:r>
            <a:endParaRPr lang="en-US" sz="1300" dirty="0"/>
          </a:p>
        </p:txBody>
      </p:sp>
      <p:sp>
        <p:nvSpPr>
          <p:cNvPr id="30" name="Text Placeholder 3">
            <a:extLst>
              <a:ext uri="{FF2B5EF4-FFF2-40B4-BE49-F238E27FC236}">
                <a16:creationId xmlns:a16="http://schemas.microsoft.com/office/drawing/2014/main" id="{F109E836-73CD-3E4E-B747-48A26B55C1C8}"/>
              </a:ext>
            </a:extLst>
          </p:cNvPr>
          <p:cNvSpPr>
            <a:spLocks/>
          </p:cNvSpPr>
          <p:nvPr/>
        </p:nvSpPr>
        <p:spPr>
          <a:xfrm>
            <a:off x="1809799" y="2653045"/>
            <a:ext cx="3049202" cy="78519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400" b="1" dirty="0" err="1"/>
              <a:t>Donghyeon</a:t>
            </a:r>
            <a:r>
              <a:rPr lang="en-US" sz="1400" b="1" dirty="0"/>
              <a:t> Na</a:t>
            </a:r>
          </a:p>
          <a:p>
            <a:r>
              <a:rPr lang="en-US" sz="1200" dirty="0" err="1"/>
              <a:t>Sangmyung</a:t>
            </a:r>
            <a:r>
              <a:rPr lang="ko-KR" altLang="en-US" sz="1200" dirty="0"/>
              <a:t> </a:t>
            </a:r>
            <a:r>
              <a:rPr lang="en-US" altLang="ko-Kore-KR" sz="1200" dirty="0"/>
              <a:t>University</a:t>
            </a:r>
            <a:endParaRPr lang="en-US" sz="1200" dirty="0"/>
          </a:p>
          <a:p>
            <a:r>
              <a:rPr lang="en-US" sz="1200" dirty="0"/>
              <a:t>PM &amp; Application developing</a:t>
            </a:r>
          </a:p>
          <a:p>
            <a:r>
              <a:rPr lang="en-US" sz="1200" dirty="0"/>
              <a:t>Contact : 201721402 </a:t>
            </a:r>
            <a:r>
              <a:rPr lang="en-US" altLang="ko-Kore-KR" sz="1200" dirty="0"/>
              <a:t>@ </a:t>
            </a:r>
            <a:r>
              <a:rPr lang="en-US" altLang="ko-Kore-KR" sz="1200" dirty="0" err="1"/>
              <a:t>sangmyung.kr</a:t>
            </a:r>
            <a:endParaRPr lang="en-US" sz="1200" dirty="0"/>
          </a:p>
        </p:txBody>
      </p:sp>
      <p:sp>
        <p:nvSpPr>
          <p:cNvPr id="5" name="Slide Number Placeholder 4">
            <a:extLst>
              <a:ext uri="{FF2B5EF4-FFF2-40B4-BE49-F238E27FC236}">
                <a16:creationId xmlns:a16="http://schemas.microsoft.com/office/drawing/2014/main" id="{F6C03D67-621A-E34F-AD6F-09AE9B334118}"/>
              </a:ext>
            </a:extLst>
          </p:cNvPr>
          <p:cNvSpPr>
            <a:spLocks noGrp="1"/>
          </p:cNvSpPr>
          <p:nvPr>
            <p:ph type="sldNum" sz="quarter" idx="12"/>
          </p:nvPr>
        </p:nvSpPr>
        <p:spPr/>
        <p:txBody>
          <a:bodyPr/>
          <a:lstStyle/>
          <a:p>
            <a:fld id="{8A7A6979-0714-4377-B894-6BE4C2D6E202}" type="slidenum">
              <a:rPr lang="en-US" smtClean="0"/>
              <a:pPr/>
              <a:t>27</a:t>
            </a:fld>
            <a:endParaRPr lang="en-US" dirty="0"/>
          </a:p>
        </p:txBody>
      </p:sp>
      <p:pic>
        <p:nvPicPr>
          <p:cNvPr id="19" name="그림 18" descr="사람, 넥타이, 정장, 의류이(가) 표시된 사진&#10;&#10;자동 생성된 설명">
            <a:extLst>
              <a:ext uri="{FF2B5EF4-FFF2-40B4-BE49-F238E27FC236}">
                <a16:creationId xmlns:a16="http://schemas.microsoft.com/office/drawing/2014/main" id="{C28E99CB-4DDD-0D41-84F2-816FAE037DE8}"/>
              </a:ext>
            </a:extLst>
          </p:cNvPr>
          <p:cNvPicPr>
            <a:picLocks noChangeAspect="1"/>
          </p:cNvPicPr>
          <p:nvPr/>
        </p:nvPicPr>
        <p:blipFill>
          <a:blip r:embed="rId4"/>
          <a:stretch>
            <a:fillRect/>
          </a:stretch>
        </p:blipFill>
        <p:spPr>
          <a:xfrm>
            <a:off x="953917" y="1376132"/>
            <a:ext cx="700389"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7" name="직사각형 26">
            <a:extLst>
              <a:ext uri="{FF2B5EF4-FFF2-40B4-BE49-F238E27FC236}">
                <a16:creationId xmlns:a16="http://schemas.microsoft.com/office/drawing/2014/main" id="{AFD3BD9B-13EF-D84C-8BB1-1F428046226F}"/>
              </a:ext>
            </a:extLst>
          </p:cNvPr>
          <p:cNvSpPr/>
          <p:nvPr/>
        </p:nvSpPr>
        <p:spPr>
          <a:xfrm>
            <a:off x="228662" y="4532705"/>
            <a:ext cx="6033224" cy="5168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31" name="그림 30" descr="사람, 젊은, 소년, 가장이(가) 표시된 사진&#10;&#10;자동 생성된 설명">
            <a:extLst>
              <a:ext uri="{FF2B5EF4-FFF2-40B4-BE49-F238E27FC236}">
                <a16:creationId xmlns:a16="http://schemas.microsoft.com/office/drawing/2014/main" id="{A9237D3A-DF15-E642-B705-0891D5F1DB09}"/>
              </a:ext>
            </a:extLst>
          </p:cNvPr>
          <p:cNvPicPr>
            <a:picLocks noChangeAspect="1"/>
          </p:cNvPicPr>
          <p:nvPr/>
        </p:nvPicPr>
        <p:blipFill rotWithShape="1">
          <a:blip r:embed="rId5"/>
          <a:srcRect l="12935" r="9245"/>
          <a:stretch/>
        </p:blipFill>
        <p:spPr>
          <a:xfrm>
            <a:off x="953916" y="2601228"/>
            <a:ext cx="700389"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Text Placeholder 3">
            <a:extLst>
              <a:ext uri="{FF2B5EF4-FFF2-40B4-BE49-F238E27FC236}">
                <a16:creationId xmlns:a16="http://schemas.microsoft.com/office/drawing/2014/main" id="{A1EF2EE6-14BC-8046-A187-9AEA5E037ACB}"/>
              </a:ext>
            </a:extLst>
          </p:cNvPr>
          <p:cNvSpPr>
            <a:spLocks/>
          </p:cNvSpPr>
          <p:nvPr/>
        </p:nvSpPr>
        <p:spPr>
          <a:xfrm>
            <a:off x="1809799" y="3930741"/>
            <a:ext cx="3216064" cy="705220"/>
          </a:xfrm>
          <a:prstGeom prst="rect">
            <a:avLst/>
          </a:prstGeom>
        </p:spPr>
        <p:txBody>
          <a:bodyPr vert="horz" lIns="0" tIns="0" rIns="0" bIns="0" rtlCol="0">
            <a:normAutofit fontScale="92500" lnSpcReduction="100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t>Hansu</a:t>
            </a:r>
            <a:r>
              <a:rPr lang="en-US" sz="1500" b="1" dirty="0"/>
              <a:t> </a:t>
            </a:r>
            <a:r>
              <a:rPr lang="en-US" sz="1500" b="1" dirty="0" err="1"/>
              <a:t>Jeong</a:t>
            </a:r>
            <a:endParaRPr lang="en-US" sz="1500" b="1" dirty="0"/>
          </a:p>
          <a:p>
            <a:r>
              <a:rPr lang="en-US" sz="1300" dirty="0" err="1"/>
              <a:t>Sangmyung</a:t>
            </a:r>
            <a:r>
              <a:rPr lang="ko-KR" altLang="en-US" sz="1300" dirty="0"/>
              <a:t> </a:t>
            </a:r>
            <a:r>
              <a:rPr lang="en-US" altLang="ko-Kore-KR" sz="1300" dirty="0"/>
              <a:t>University</a:t>
            </a:r>
            <a:endParaRPr lang="en-US" sz="1300" dirty="0"/>
          </a:p>
          <a:p>
            <a:r>
              <a:rPr lang="en-US" sz="1300" dirty="0"/>
              <a:t>IoT</a:t>
            </a:r>
          </a:p>
          <a:p>
            <a:r>
              <a:rPr lang="en-US" sz="1300" dirty="0"/>
              <a:t>Contact : 201710982 @ </a:t>
            </a:r>
            <a:r>
              <a:rPr lang="en-US" sz="1300" dirty="0" err="1"/>
              <a:t>sangmyung.kr</a:t>
            </a:r>
            <a:endParaRPr lang="en-US" sz="1300" dirty="0"/>
          </a:p>
          <a:p>
            <a:endParaRPr lang="en-US" sz="1600" dirty="0"/>
          </a:p>
        </p:txBody>
      </p:sp>
      <p:pic>
        <p:nvPicPr>
          <p:cNvPr id="33" name="그림 32" descr="사람, 젊은, 실내, 가장이(가) 표시된 사진&#10;&#10;자동 생성된 설명">
            <a:extLst>
              <a:ext uri="{FF2B5EF4-FFF2-40B4-BE49-F238E27FC236}">
                <a16:creationId xmlns:a16="http://schemas.microsoft.com/office/drawing/2014/main" id="{ED2298DB-272B-724E-BC1B-B725D353F868}"/>
              </a:ext>
            </a:extLst>
          </p:cNvPr>
          <p:cNvPicPr>
            <a:picLocks noChangeAspect="1"/>
          </p:cNvPicPr>
          <p:nvPr/>
        </p:nvPicPr>
        <p:blipFill rotWithShape="1">
          <a:blip r:embed="rId6"/>
          <a:srcRect l="11766" r="10412"/>
          <a:stretch/>
        </p:blipFill>
        <p:spPr>
          <a:xfrm>
            <a:off x="953916" y="3826325"/>
            <a:ext cx="700389"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81552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B3445CF-4862-0F5E-10C7-AB5BF5FEDA4A}"/>
              </a:ext>
            </a:extLst>
          </p:cNvPr>
          <p:cNvSpPr>
            <a:spLocks noGrp="1"/>
          </p:cNvSpPr>
          <p:nvPr>
            <p:ph type="ctrTitle"/>
          </p:nvPr>
        </p:nvSpPr>
        <p:spPr>
          <a:xfrm>
            <a:off x="1821551" y="1732258"/>
            <a:ext cx="5500897" cy="664797"/>
          </a:xfrm>
        </p:spPr>
        <p:txBody>
          <a:bodyPr/>
          <a:lstStyle/>
          <a:p>
            <a:pPr algn="ctr"/>
            <a:r>
              <a:rPr lang="en-US" sz="5400" i="0" spc="225" dirty="0">
                <a:solidFill>
                  <a:schemeClr val="tx1">
                    <a:lumMod val="85000"/>
                    <a:lumOff val="15000"/>
                  </a:schemeClr>
                </a:solidFill>
                <a:latin typeface="Impact" panose="020B0806030902050204" pitchFamily="34" charset="0"/>
              </a:rPr>
              <a:t>Thank You</a:t>
            </a:r>
          </a:p>
        </p:txBody>
      </p:sp>
      <p:sp>
        <p:nvSpPr>
          <p:cNvPr id="12" name="Text Placeholder 3">
            <a:extLst>
              <a:ext uri="{FF2B5EF4-FFF2-40B4-BE49-F238E27FC236}">
                <a16:creationId xmlns:a16="http://schemas.microsoft.com/office/drawing/2014/main" id="{47550762-960F-1AE4-598A-DCF05B9B2E87}"/>
              </a:ext>
            </a:extLst>
          </p:cNvPr>
          <p:cNvSpPr>
            <a:spLocks noGrp="1"/>
          </p:cNvSpPr>
          <p:nvPr>
            <p:ph type="body" sz="quarter" idx="13"/>
          </p:nvPr>
        </p:nvSpPr>
        <p:spPr>
          <a:xfrm>
            <a:off x="1911096" y="2829870"/>
            <a:ext cx="5321808" cy="246221"/>
          </a:xfrm>
          <a:noFill/>
          <a:ln w="38100" cap="sq">
            <a:noFill/>
            <a:miter lim="800000"/>
          </a:ln>
        </p:spPr>
        <p:txBody>
          <a:bodyPr vert="horz" wrap="square" lIns="0" tIns="0" rIns="0" bIns="0" rtlCol="0" anchor="t" anchorCtr="0">
            <a:spAutoFit/>
          </a:bodyPr>
          <a:lstStyle/>
          <a:p>
            <a:pPr algn="ctr">
              <a:lnSpc>
                <a:spcPct val="80000"/>
              </a:lnSpc>
              <a:spcBef>
                <a:spcPct val="0"/>
              </a:spcBef>
            </a:pPr>
            <a:r>
              <a:rPr lang="en-US" sz="2000" b="0" dirty="0" err="1">
                <a:ln w="0">
                  <a:solidFill>
                    <a:srgbClr val="CFB991"/>
                  </a:solidFill>
                </a:ln>
                <a:solidFill>
                  <a:schemeClr val="tx1"/>
                </a:solidFill>
                <a:effectLst>
                  <a:outerShdw blurRad="38100" dist="19050" dir="2700000" algn="tl" rotWithShape="0">
                    <a:schemeClr val="dk1">
                      <a:alpha val="40000"/>
                    </a:schemeClr>
                  </a:outerShdw>
                </a:effectLst>
                <a:latin typeface="Impact" panose="020B0806030902050204" pitchFamily="34" charset="0"/>
                <a:ea typeface="+mj-ea"/>
                <a:cs typeface="+mj-cs"/>
              </a:rPr>
              <a:t>SharpShooter</a:t>
            </a:r>
            <a:endParaRPr lang="en-US" sz="5400" b="0" dirty="0">
              <a:ln w="0">
                <a:solidFill>
                  <a:srgbClr val="CFB991"/>
                </a:solidFill>
              </a:ln>
              <a:solidFill>
                <a:schemeClr val="tx1"/>
              </a:solidFill>
              <a:effectLst>
                <a:outerShdw blurRad="38100" dist="19050" dir="2700000" algn="tl" rotWithShape="0">
                  <a:schemeClr val="dk1">
                    <a:alpha val="40000"/>
                  </a:schemeClr>
                </a:outerShdw>
              </a:effectLst>
              <a:latin typeface="Impact" panose="020B0806030902050204" pitchFamily="34" charset="0"/>
              <a:ea typeface="+mj-ea"/>
              <a:cs typeface="+mj-cs"/>
            </a:endParaRPr>
          </a:p>
        </p:txBody>
      </p:sp>
    </p:spTree>
    <p:extLst>
      <p:ext uri="{BB962C8B-B14F-4D97-AF65-F5344CB8AC3E}">
        <p14:creationId xmlns:p14="http://schemas.microsoft.com/office/powerpoint/2010/main" val="977418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a:xfrm>
            <a:off x="491239" y="339685"/>
            <a:ext cx="7790797" cy="332399"/>
          </a:xfrm>
        </p:spPr>
        <p:txBody>
          <a:bodyPr/>
          <a:lstStyle/>
          <a:p>
            <a:r>
              <a:rPr lang="en-US" dirty="0"/>
              <a:t>Team Members</a:t>
            </a:r>
          </a:p>
        </p:txBody>
      </p:sp>
      <p:sp>
        <p:nvSpPr>
          <p:cNvPr id="4" name="Text Placeholder 3">
            <a:extLst>
              <a:ext uri="{FF2B5EF4-FFF2-40B4-BE49-F238E27FC236}">
                <a16:creationId xmlns:a16="http://schemas.microsoft.com/office/drawing/2014/main" id="{F1EADA44-5041-9443-9404-EDBD15A7CC1E}"/>
              </a:ext>
            </a:extLst>
          </p:cNvPr>
          <p:cNvSpPr>
            <a:spLocks/>
          </p:cNvSpPr>
          <p:nvPr/>
        </p:nvSpPr>
        <p:spPr>
          <a:xfrm>
            <a:off x="1630243" y="1195631"/>
            <a:ext cx="275639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t>Donghyeon</a:t>
            </a:r>
            <a:r>
              <a:rPr lang="en-US" sz="1500" b="1" dirty="0"/>
              <a:t> Na</a:t>
            </a:r>
          </a:p>
          <a:p>
            <a:r>
              <a:rPr lang="en-US" sz="1400" dirty="0" err="1"/>
              <a:t>Sangmyung</a:t>
            </a:r>
            <a:r>
              <a:rPr lang="ko-KR" altLang="en-US" sz="1400" dirty="0"/>
              <a:t> </a:t>
            </a:r>
            <a:r>
              <a:rPr lang="en-US" altLang="ko-Kore-KR" sz="1400" dirty="0"/>
              <a:t>University</a:t>
            </a:r>
            <a:endParaRPr lang="en-US" sz="1400" dirty="0"/>
          </a:p>
          <a:p>
            <a:r>
              <a:rPr lang="en-US" sz="1400" dirty="0"/>
              <a:t>PM &amp; Application developing</a:t>
            </a:r>
          </a:p>
          <a:p>
            <a:endParaRPr lang="en-US" dirty="0"/>
          </a:p>
        </p:txBody>
      </p:sp>
      <p:sp>
        <p:nvSpPr>
          <p:cNvPr id="21" name="Text Placeholder 3">
            <a:extLst>
              <a:ext uri="{FF2B5EF4-FFF2-40B4-BE49-F238E27FC236}">
                <a16:creationId xmlns:a16="http://schemas.microsoft.com/office/drawing/2014/main" id="{63072591-FF6F-8822-E8A3-89E2E66D8F99}"/>
              </a:ext>
            </a:extLst>
          </p:cNvPr>
          <p:cNvSpPr>
            <a:spLocks/>
          </p:cNvSpPr>
          <p:nvPr/>
        </p:nvSpPr>
        <p:spPr>
          <a:xfrm>
            <a:off x="1630243" y="2343028"/>
            <a:ext cx="275639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t>Hansu</a:t>
            </a:r>
            <a:r>
              <a:rPr lang="en-US" sz="1500" b="1" dirty="0"/>
              <a:t> </a:t>
            </a:r>
            <a:r>
              <a:rPr lang="en-US" sz="1500" b="1" dirty="0" err="1"/>
              <a:t>Jeong</a:t>
            </a:r>
            <a:endParaRPr lang="en-US" sz="1500" b="1" dirty="0"/>
          </a:p>
          <a:p>
            <a:r>
              <a:rPr lang="en-US" sz="1400" dirty="0" err="1"/>
              <a:t>Sangmyung</a:t>
            </a:r>
            <a:r>
              <a:rPr lang="ko-KR" altLang="en-US" sz="1400" dirty="0"/>
              <a:t> </a:t>
            </a:r>
            <a:r>
              <a:rPr lang="en-US" altLang="ko-Kore-KR" sz="1400" dirty="0"/>
              <a:t>University</a:t>
            </a:r>
            <a:endParaRPr lang="en-US" sz="1400" dirty="0"/>
          </a:p>
          <a:p>
            <a:r>
              <a:rPr lang="en-US" sz="1400" dirty="0"/>
              <a:t>IoT</a:t>
            </a:r>
            <a:endParaRPr lang="en-US" sz="1600" dirty="0"/>
          </a:p>
        </p:txBody>
      </p:sp>
      <p:sp>
        <p:nvSpPr>
          <p:cNvPr id="22" name="Text Placeholder 3">
            <a:extLst>
              <a:ext uri="{FF2B5EF4-FFF2-40B4-BE49-F238E27FC236}">
                <a16:creationId xmlns:a16="http://schemas.microsoft.com/office/drawing/2014/main" id="{E911C425-99AE-5BE2-862B-D895A172A92D}"/>
              </a:ext>
            </a:extLst>
          </p:cNvPr>
          <p:cNvSpPr>
            <a:spLocks noGrp="1"/>
          </p:cNvSpPr>
          <p:nvPr/>
        </p:nvSpPr>
        <p:spPr>
          <a:xfrm>
            <a:off x="1605395" y="3483317"/>
            <a:ext cx="275639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t>Minjae</a:t>
            </a:r>
            <a:r>
              <a:rPr lang="en-US" sz="1500" b="1" dirty="0"/>
              <a:t> Kim</a:t>
            </a:r>
          </a:p>
          <a:p>
            <a:r>
              <a:rPr lang="en-US" sz="1400" dirty="0"/>
              <a:t>Kyung </a:t>
            </a:r>
            <a:r>
              <a:rPr lang="en-US" sz="1400" dirty="0" err="1"/>
              <a:t>Hee</a:t>
            </a:r>
            <a:r>
              <a:rPr lang="en-US" sz="1400" dirty="0"/>
              <a:t> U</a:t>
            </a:r>
            <a:r>
              <a:rPr lang="en-US" altLang="ko-Kore-KR" sz="1400" dirty="0"/>
              <a:t>niversity</a:t>
            </a:r>
            <a:endParaRPr lang="en-US" sz="1400" dirty="0"/>
          </a:p>
          <a:p>
            <a:r>
              <a:rPr lang="en-US" sz="1400" dirty="0"/>
              <a:t>Computer Vision &amp; AI</a:t>
            </a:r>
            <a:endParaRPr lang="en-US" sz="1600" dirty="0"/>
          </a:p>
        </p:txBody>
      </p:sp>
      <p:sp>
        <p:nvSpPr>
          <p:cNvPr id="23" name="Text Placeholder 3">
            <a:extLst>
              <a:ext uri="{FF2B5EF4-FFF2-40B4-BE49-F238E27FC236}">
                <a16:creationId xmlns:a16="http://schemas.microsoft.com/office/drawing/2014/main" id="{91EBAAAC-5481-8F6C-EF92-55DA01A9D10D}"/>
              </a:ext>
            </a:extLst>
          </p:cNvPr>
          <p:cNvSpPr>
            <a:spLocks/>
          </p:cNvSpPr>
          <p:nvPr/>
        </p:nvSpPr>
        <p:spPr>
          <a:xfrm>
            <a:off x="5813117" y="867152"/>
            <a:ext cx="275639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t>Woojin</a:t>
            </a:r>
            <a:r>
              <a:rPr lang="en-US" sz="1500" b="1" dirty="0"/>
              <a:t> Choi</a:t>
            </a:r>
          </a:p>
          <a:p>
            <a:r>
              <a:rPr lang="en-US" altLang="ko-KR" sz="1400" dirty="0"/>
              <a:t>Sun Moon</a:t>
            </a:r>
            <a:r>
              <a:rPr lang="ko-KR" altLang="en-US" sz="1400" dirty="0"/>
              <a:t> </a:t>
            </a:r>
            <a:r>
              <a:rPr lang="en-US" altLang="ko-Kore-KR" sz="1400" dirty="0"/>
              <a:t>University</a:t>
            </a:r>
            <a:endParaRPr lang="en-US" sz="1400" dirty="0"/>
          </a:p>
          <a:p>
            <a:r>
              <a:rPr lang="en-US" sz="1400" dirty="0"/>
              <a:t>Computer Vision &amp; AI</a:t>
            </a:r>
            <a:endParaRPr lang="en-US" sz="1600" dirty="0"/>
          </a:p>
        </p:txBody>
      </p:sp>
      <p:sp>
        <p:nvSpPr>
          <p:cNvPr id="24" name="Text Placeholder 3">
            <a:extLst>
              <a:ext uri="{FF2B5EF4-FFF2-40B4-BE49-F238E27FC236}">
                <a16:creationId xmlns:a16="http://schemas.microsoft.com/office/drawing/2014/main" id="{53062838-7470-88F1-6DA5-3B168CD56016}"/>
              </a:ext>
            </a:extLst>
          </p:cNvPr>
          <p:cNvSpPr>
            <a:spLocks/>
          </p:cNvSpPr>
          <p:nvPr/>
        </p:nvSpPr>
        <p:spPr>
          <a:xfrm>
            <a:off x="5813115" y="2007903"/>
            <a:ext cx="290416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t>Jeongwon</a:t>
            </a:r>
            <a:r>
              <a:rPr lang="en-US" sz="1500" b="1" dirty="0"/>
              <a:t> Moon</a:t>
            </a:r>
          </a:p>
          <a:p>
            <a:r>
              <a:rPr lang="en-US" altLang="ko-KR" sz="1400" dirty="0"/>
              <a:t>Kyungpook National</a:t>
            </a:r>
            <a:r>
              <a:rPr lang="ko-KR" altLang="en-US" sz="1400" dirty="0"/>
              <a:t> </a:t>
            </a:r>
            <a:r>
              <a:rPr lang="en-US" altLang="ko-Kore-KR" sz="1400" dirty="0"/>
              <a:t>University</a:t>
            </a:r>
            <a:endParaRPr lang="en-US" sz="1400" dirty="0"/>
          </a:p>
          <a:p>
            <a:r>
              <a:rPr lang="en-US" sz="1400" dirty="0"/>
              <a:t>Networking</a:t>
            </a:r>
            <a:endParaRPr lang="en-US" sz="1600" dirty="0"/>
          </a:p>
        </p:txBody>
      </p:sp>
      <p:sp>
        <p:nvSpPr>
          <p:cNvPr id="25" name="Text Placeholder 3">
            <a:extLst>
              <a:ext uri="{FF2B5EF4-FFF2-40B4-BE49-F238E27FC236}">
                <a16:creationId xmlns:a16="http://schemas.microsoft.com/office/drawing/2014/main" id="{B401A3FC-ACDB-6A1D-814C-3B391B5C83EB}"/>
              </a:ext>
            </a:extLst>
          </p:cNvPr>
          <p:cNvSpPr>
            <a:spLocks/>
          </p:cNvSpPr>
          <p:nvPr/>
        </p:nvSpPr>
        <p:spPr>
          <a:xfrm>
            <a:off x="5813114" y="3143402"/>
            <a:ext cx="290416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a:t>Sophia Kim</a:t>
            </a:r>
          </a:p>
          <a:p>
            <a:r>
              <a:rPr lang="en-US" altLang="ko-KR" sz="1400" dirty="0"/>
              <a:t>Purdue</a:t>
            </a:r>
            <a:r>
              <a:rPr lang="ko-KR" altLang="en-US" sz="1400" dirty="0"/>
              <a:t> </a:t>
            </a:r>
            <a:r>
              <a:rPr lang="en-US" altLang="ko-Kore-KR" sz="1400" dirty="0"/>
              <a:t>University</a:t>
            </a:r>
            <a:endParaRPr lang="en-US" sz="1400" dirty="0"/>
          </a:p>
          <a:p>
            <a:r>
              <a:rPr lang="en-US" sz="1400" dirty="0"/>
              <a:t>Research &amp; Networking</a:t>
            </a:r>
            <a:endParaRPr lang="en-US" sz="1600" dirty="0"/>
          </a:p>
        </p:txBody>
      </p:sp>
      <p:sp>
        <p:nvSpPr>
          <p:cNvPr id="26" name="Text Placeholder 3">
            <a:extLst>
              <a:ext uri="{FF2B5EF4-FFF2-40B4-BE49-F238E27FC236}">
                <a16:creationId xmlns:a16="http://schemas.microsoft.com/office/drawing/2014/main" id="{96286E8A-2580-B6F6-462E-0E0E531F149C}"/>
              </a:ext>
            </a:extLst>
          </p:cNvPr>
          <p:cNvSpPr>
            <a:spLocks/>
          </p:cNvSpPr>
          <p:nvPr/>
        </p:nvSpPr>
        <p:spPr>
          <a:xfrm>
            <a:off x="5813113" y="4278901"/>
            <a:ext cx="290416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a:t>Ethan O’Sullivan</a:t>
            </a:r>
          </a:p>
          <a:p>
            <a:r>
              <a:rPr lang="en-US" altLang="ko-KR" sz="1400" dirty="0"/>
              <a:t>Purdue</a:t>
            </a:r>
            <a:r>
              <a:rPr lang="ko-KR" altLang="en-US" sz="1400" dirty="0"/>
              <a:t> </a:t>
            </a:r>
            <a:r>
              <a:rPr lang="en-US" altLang="ko-Kore-KR" sz="1400" dirty="0"/>
              <a:t>University</a:t>
            </a:r>
            <a:endParaRPr lang="en-US" sz="1400" dirty="0"/>
          </a:p>
          <a:p>
            <a:r>
              <a:rPr lang="en-US" sz="1400" dirty="0"/>
              <a:t>Research &amp; Networking</a:t>
            </a:r>
            <a:endParaRPr lang="en-US" sz="1600" dirty="0"/>
          </a:p>
        </p:txBody>
      </p:sp>
      <p:pic>
        <p:nvPicPr>
          <p:cNvPr id="27" name="그림 26" descr="사람, 젊은, 소년, 가장이(가) 표시된 사진&#10;&#10;자동 생성된 설명">
            <a:extLst>
              <a:ext uri="{FF2B5EF4-FFF2-40B4-BE49-F238E27FC236}">
                <a16:creationId xmlns:a16="http://schemas.microsoft.com/office/drawing/2014/main" id="{1A027462-F409-3DD4-4EEC-E605EF33F43A}"/>
              </a:ext>
            </a:extLst>
          </p:cNvPr>
          <p:cNvPicPr>
            <a:picLocks noChangeAspect="1"/>
          </p:cNvPicPr>
          <p:nvPr/>
        </p:nvPicPr>
        <p:blipFill>
          <a:blip r:embed="rId3"/>
          <a:stretch>
            <a:fillRect/>
          </a:stretch>
        </p:blipFill>
        <p:spPr>
          <a:xfrm>
            <a:off x="574488" y="1091214"/>
            <a:ext cx="900000"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그림 27" descr="사람, 젊은, 실내, 가장이(가) 표시된 사진&#10;&#10;자동 생성된 설명">
            <a:extLst>
              <a:ext uri="{FF2B5EF4-FFF2-40B4-BE49-F238E27FC236}">
                <a16:creationId xmlns:a16="http://schemas.microsoft.com/office/drawing/2014/main" id="{B65F7024-56C9-23DE-AED9-89B15E41C613}"/>
              </a:ext>
            </a:extLst>
          </p:cNvPr>
          <p:cNvPicPr>
            <a:picLocks noChangeAspect="1"/>
          </p:cNvPicPr>
          <p:nvPr/>
        </p:nvPicPr>
        <p:blipFill>
          <a:blip r:embed="rId4"/>
          <a:stretch>
            <a:fillRect/>
          </a:stretch>
        </p:blipFill>
        <p:spPr>
          <a:xfrm>
            <a:off x="575073" y="2235058"/>
            <a:ext cx="900000"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그림 28" descr="사람, 넥타이, 정장, 의류이(가) 표시된 사진&#10;&#10;자동 생성된 설명">
            <a:extLst>
              <a:ext uri="{FF2B5EF4-FFF2-40B4-BE49-F238E27FC236}">
                <a16:creationId xmlns:a16="http://schemas.microsoft.com/office/drawing/2014/main" id="{C12862C8-6B17-7F9A-1593-8F58ACDD40BD}"/>
              </a:ext>
            </a:extLst>
          </p:cNvPr>
          <p:cNvPicPr>
            <a:picLocks noChangeAspect="1"/>
          </p:cNvPicPr>
          <p:nvPr/>
        </p:nvPicPr>
        <p:blipFill>
          <a:blip r:embed="rId5"/>
          <a:stretch>
            <a:fillRect/>
          </a:stretch>
        </p:blipFill>
        <p:spPr>
          <a:xfrm>
            <a:off x="674293" y="3378901"/>
            <a:ext cx="700389"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그림 29" descr="사람, 머리카락, 가발이(가) 표시된 사진&#10;&#10;자동 생성된 설명">
            <a:extLst>
              <a:ext uri="{FF2B5EF4-FFF2-40B4-BE49-F238E27FC236}">
                <a16:creationId xmlns:a16="http://schemas.microsoft.com/office/drawing/2014/main" id="{59A7E2CA-9FB6-040C-A2F6-5F8A5F187CBB}"/>
              </a:ext>
            </a:extLst>
          </p:cNvPr>
          <p:cNvPicPr>
            <a:picLocks noChangeAspect="1"/>
          </p:cNvPicPr>
          <p:nvPr/>
        </p:nvPicPr>
        <p:blipFill>
          <a:blip r:embed="rId6"/>
          <a:stretch>
            <a:fillRect/>
          </a:stretch>
        </p:blipFill>
        <p:spPr>
          <a:xfrm>
            <a:off x="4950243" y="754891"/>
            <a:ext cx="701575"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그림 30" descr="사람, 의류, 실내, 가발이(가) 표시된 사진&#10;&#10;자동 생성된 설명">
            <a:extLst>
              <a:ext uri="{FF2B5EF4-FFF2-40B4-BE49-F238E27FC236}">
                <a16:creationId xmlns:a16="http://schemas.microsoft.com/office/drawing/2014/main" id="{5FA4EE2D-864B-F357-4E16-894948C76FD8}"/>
              </a:ext>
            </a:extLst>
          </p:cNvPr>
          <p:cNvPicPr>
            <a:picLocks noChangeAspect="1"/>
          </p:cNvPicPr>
          <p:nvPr/>
        </p:nvPicPr>
        <p:blipFill>
          <a:blip r:embed="rId7"/>
          <a:stretch>
            <a:fillRect/>
          </a:stretch>
        </p:blipFill>
        <p:spPr>
          <a:xfrm>
            <a:off x="4950242" y="1903897"/>
            <a:ext cx="701575"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그림 31">
            <a:extLst>
              <a:ext uri="{FF2B5EF4-FFF2-40B4-BE49-F238E27FC236}">
                <a16:creationId xmlns:a16="http://schemas.microsoft.com/office/drawing/2014/main" id="{71B6E03D-EA74-8865-B92A-5B7F41C895CA}"/>
              </a:ext>
            </a:extLst>
          </p:cNvPr>
          <p:cNvPicPr>
            <a:picLocks noChangeAspect="1"/>
          </p:cNvPicPr>
          <p:nvPr/>
        </p:nvPicPr>
        <p:blipFill>
          <a:blip r:embed="rId8"/>
          <a:srcRect t="5502" b="5502"/>
          <a:stretch/>
        </p:blipFill>
        <p:spPr>
          <a:xfrm>
            <a:off x="4950241" y="3038610"/>
            <a:ext cx="701575"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3" name="그림 32">
            <a:extLst>
              <a:ext uri="{FF2B5EF4-FFF2-40B4-BE49-F238E27FC236}">
                <a16:creationId xmlns:a16="http://schemas.microsoft.com/office/drawing/2014/main" id="{75E08B47-07CA-EDDA-3B45-7D057D62D86A}"/>
              </a:ext>
            </a:extLst>
          </p:cNvPr>
          <p:cNvPicPr>
            <a:picLocks noChangeAspect="1"/>
          </p:cNvPicPr>
          <p:nvPr/>
        </p:nvPicPr>
        <p:blipFill>
          <a:blip r:embed="rId9"/>
          <a:srcRect l="2298" r="2298"/>
          <a:stretch/>
        </p:blipFill>
        <p:spPr>
          <a:xfrm>
            <a:off x="4950241" y="4173323"/>
            <a:ext cx="701575"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96821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76601" y="332005"/>
            <a:ext cx="7790797" cy="332399"/>
          </a:xfrm>
        </p:spPr>
        <p:txBody>
          <a:bodyPr/>
          <a:lstStyle/>
          <a:p>
            <a:r>
              <a:rPr lang="en-US" altLang="ko-KR" dirty="0"/>
              <a:t>Background</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606336" y="1008875"/>
            <a:ext cx="7790797" cy="307777"/>
          </a:xfrm>
        </p:spPr>
        <p:txBody>
          <a:bodyPr/>
          <a:lstStyle/>
          <a:p>
            <a:r>
              <a:rPr lang="en-US" sz="2000" dirty="0"/>
              <a:t>Popularity of Shooting : Civilian</a:t>
            </a:r>
          </a:p>
        </p:txBody>
      </p:sp>
      <p:pic>
        <p:nvPicPr>
          <p:cNvPr id="8" name="그림 7" descr="실외, 사람, 대지, 잔디이(가) 표시된 사진&#10;&#10;자동 생성된 설명">
            <a:extLst>
              <a:ext uri="{FF2B5EF4-FFF2-40B4-BE49-F238E27FC236}">
                <a16:creationId xmlns:a16="http://schemas.microsoft.com/office/drawing/2014/main" id="{F3D73E8D-CE15-FDCB-0241-46486F848065}"/>
              </a:ext>
            </a:extLst>
          </p:cNvPr>
          <p:cNvPicPr>
            <a:picLocks/>
          </p:cNvPicPr>
          <p:nvPr/>
        </p:nvPicPr>
        <p:blipFill>
          <a:blip r:embed="rId3"/>
          <a:stretch>
            <a:fillRect/>
          </a:stretch>
        </p:blipFill>
        <p:spPr>
          <a:xfrm>
            <a:off x="2392103" y="1484902"/>
            <a:ext cx="4359793" cy="2341947"/>
          </a:xfrm>
          <a:prstGeom prst="rect">
            <a:avLst/>
          </a:prstGeom>
          <a:effectLst>
            <a:softEdge rad="12700"/>
          </a:effectLst>
        </p:spPr>
      </p:pic>
      <p:sp>
        <p:nvSpPr>
          <p:cNvPr id="9" name="TextBox 8">
            <a:extLst>
              <a:ext uri="{FF2B5EF4-FFF2-40B4-BE49-F238E27FC236}">
                <a16:creationId xmlns:a16="http://schemas.microsoft.com/office/drawing/2014/main" id="{2D5E23C0-6507-794D-833F-EBDB6C0EC989}"/>
              </a:ext>
            </a:extLst>
          </p:cNvPr>
          <p:cNvSpPr txBox="1"/>
          <p:nvPr/>
        </p:nvSpPr>
        <p:spPr>
          <a:xfrm>
            <a:off x="1842391" y="3995099"/>
            <a:ext cx="5318685" cy="369332"/>
          </a:xfrm>
          <a:prstGeom prst="rect">
            <a:avLst/>
          </a:prstGeom>
          <a:noFill/>
        </p:spPr>
        <p:txBody>
          <a:bodyPr wrap="square" rtlCol="0">
            <a:spAutoFit/>
          </a:bodyPr>
          <a:lstStyle/>
          <a:p>
            <a:pPr algn="ctr"/>
            <a:r>
              <a:rPr lang="en-US" altLang="ko-Kore-KR" dirty="0">
                <a:solidFill>
                  <a:schemeClr val="bg1"/>
                </a:solidFill>
                <a:latin typeface="Franklin Gothic Medium" panose="020B0603020102020204" pitchFamily="34" charset="0"/>
              </a:rPr>
              <a:t>Growth of shooting tournaments and participants</a:t>
            </a:r>
            <a:endParaRPr lang="ko-Kore-KR" altLang="en-US"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3897425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R" dirty="0"/>
              <a:t>Background</a:t>
            </a:r>
            <a:endParaRPr lang="en-US" dirty="0"/>
          </a:p>
        </p:txBody>
      </p:sp>
      <p:pic>
        <p:nvPicPr>
          <p:cNvPr id="15" name="그림 14">
            <a:extLst>
              <a:ext uri="{FF2B5EF4-FFF2-40B4-BE49-F238E27FC236}">
                <a16:creationId xmlns:a16="http://schemas.microsoft.com/office/drawing/2014/main" id="{C789289E-ACF5-C89F-EC1B-B3A833E189AE}"/>
              </a:ext>
            </a:extLst>
          </p:cNvPr>
          <p:cNvPicPr>
            <a:picLocks/>
          </p:cNvPicPr>
          <p:nvPr/>
        </p:nvPicPr>
        <p:blipFill>
          <a:blip r:embed="rId3"/>
          <a:stretch>
            <a:fillRect/>
          </a:stretch>
        </p:blipFill>
        <p:spPr>
          <a:xfrm>
            <a:off x="867443" y="1517936"/>
            <a:ext cx="3240000" cy="2160000"/>
          </a:xfrm>
          <a:prstGeom prst="rect">
            <a:avLst/>
          </a:prstGeom>
          <a:effectLst>
            <a:softEdge rad="25400"/>
          </a:effectLst>
        </p:spPr>
      </p:pic>
      <p:pic>
        <p:nvPicPr>
          <p:cNvPr id="5" name="그림 4" descr="하늘, 사람, 실외, 대지이(가) 표시된 사진&#10;&#10;자동 생성된 설명">
            <a:extLst>
              <a:ext uri="{FF2B5EF4-FFF2-40B4-BE49-F238E27FC236}">
                <a16:creationId xmlns:a16="http://schemas.microsoft.com/office/drawing/2014/main" id="{6189D6D7-7950-8022-E9F1-CEAB2A73639A}"/>
              </a:ext>
            </a:extLst>
          </p:cNvPr>
          <p:cNvPicPr>
            <a:picLocks noChangeAspect="1"/>
          </p:cNvPicPr>
          <p:nvPr/>
        </p:nvPicPr>
        <p:blipFill>
          <a:blip r:embed="rId4"/>
          <a:stretch>
            <a:fillRect/>
          </a:stretch>
        </p:blipFill>
        <p:spPr>
          <a:xfrm>
            <a:off x="5033314" y="1517936"/>
            <a:ext cx="3243243" cy="2160000"/>
          </a:xfrm>
          <a:prstGeom prst="rect">
            <a:avLst/>
          </a:prstGeom>
          <a:effectLst>
            <a:softEdge rad="25400"/>
          </a:effectLst>
        </p:spPr>
      </p:pic>
      <p:sp>
        <p:nvSpPr>
          <p:cNvPr id="9" name="TextBox 8">
            <a:extLst>
              <a:ext uri="{FF2B5EF4-FFF2-40B4-BE49-F238E27FC236}">
                <a16:creationId xmlns:a16="http://schemas.microsoft.com/office/drawing/2014/main" id="{ECB08CFE-C553-2C62-F8C6-E8F18C360A9A}"/>
              </a:ext>
            </a:extLst>
          </p:cNvPr>
          <p:cNvSpPr txBox="1"/>
          <p:nvPr/>
        </p:nvSpPr>
        <p:spPr>
          <a:xfrm>
            <a:off x="2363550" y="3752678"/>
            <a:ext cx="4430768" cy="369332"/>
          </a:xfrm>
          <a:prstGeom prst="rect">
            <a:avLst/>
          </a:prstGeom>
          <a:noFill/>
        </p:spPr>
        <p:txBody>
          <a:bodyPr wrap="square" rtlCol="0">
            <a:spAutoFit/>
          </a:bodyPr>
          <a:lstStyle/>
          <a:p>
            <a:pPr algn="ctr"/>
            <a:r>
              <a:rPr lang="en-US" altLang="ko-Kore-KR" dirty="0">
                <a:solidFill>
                  <a:schemeClr val="bg1"/>
                </a:solidFill>
                <a:latin typeface="Franklin Gothic Medium" panose="020B0603020102020204" pitchFamily="34" charset="0"/>
              </a:rPr>
              <a:t>Weaponry movement speed &amp; accuracy</a:t>
            </a:r>
          </a:p>
        </p:txBody>
      </p:sp>
      <p:sp>
        <p:nvSpPr>
          <p:cNvPr id="10" name="TextBox 9">
            <a:extLst>
              <a:ext uri="{FF2B5EF4-FFF2-40B4-BE49-F238E27FC236}">
                <a16:creationId xmlns:a16="http://schemas.microsoft.com/office/drawing/2014/main" id="{5AC2C317-DBA7-15F2-AFFE-66F3F5772FAE}"/>
              </a:ext>
            </a:extLst>
          </p:cNvPr>
          <p:cNvSpPr txBox="1"/>
          <p:nvPr/>
        </p:nvSpPr>
        <p:spPr>
          <a:xfrm>
            <a:off x="3029389" y="4137764"/>
            <a:ext cx="3099090" cy="369332"/>
          </a:xfrm>
          <a:prstGeom prst="rect">
            <a:avLst/>
          </a:prstGeom>
          <a:noFill/>
        </p:spPr>
        <p:txBody>
          <a:bodyPr wrap="square" rtlCol="0">
            <a:spAutoFit/>
          </a:bodyPr>
          <a:lstStyle/>
          <a:p>
            <a:pPr algn="ctr"/>
            <a:r>
              <a:rPr lang="en-US" altLang="ko-Kore-KR" dirty="0">
                <a:solidFill>
                  <a:schemeClr val="bg1"/>
                </a:solidFill>
                <a:latin typeface="Franklin Gothic Medium" panose="020B0603020102020204" pitchFamily="34" charset="0"/>
              </a:rPr>
              <a:t>Short and Long-range targets </a:t>
            </a:r>
            <a:endParaRPr lang="ko-Kore-KR" altLang="en-US" dirty="0">
              <a:solidFill>
                <a:schemeClr val="bg1"/>
              </a:solidFill>
              <a:latin typeface="Franklin Gothic Medium" panose="020B0603020102020204" pitchFamily="34" charset="0"/>
            </a:endParaRPr>
          </a:p>
        </p:txBody>
      </p:sp>
      <p:sp>
        <p:nvSpPr>
          <p:cNvPr id="13" name="Subtitle 2">
            <a:extLst>
              <a:ext uri="{FF2B5EF4-FFF2-40B4-BE49-F238E27FC236}">
                <a16:creationId xmlns:a16="http://schemas.microsoft.com/office/drawing/2014/main" id="{88F71877-527F-4C33-68C1-CB9DCC51CE9A}"/>
              </a:ext>
            </a:extLst>
          </p:cNvPr>
          <p:cNvSpPr>
            <a:spLocks noGrp="1"/>
          </p:cNvSpPr>
          <p:nvPr>
            <p:ph type="subTitle" idx="1"/>
          </p:nvPr>
        </p:nvSpPr>
        <p:spPr>
          <a:xfrm>
            <a:off x="606336" y="1008875"/>
            <a:ext cx="7790797" cy="307777"/>
          </a:xfrm>
        </p:spPr>
        <p:txBody>
          <a:bodyPr/>
          <a:lstStyle/>
          <a:p>
            <a:r>
              <a:rPr lang="en-US" sz="2000" dirty="0"/>
              <a:t>Popularity of Shooting : Armed Forces</a:t>
            </a:r>
          </a:p>
        </p:txBody>
      </p:sp>
    </p:spTree>
    <p:extLst>
      <p:ext uri="{BB962C8B-B14F-4D97-AF65-F5344CB8AC3E}">
        <p14:creationId xmlns:p14="http://schemas.microsoft.com/office/powerpoint/2010/main" val="2634792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Necessity</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3898905" y="841035"/>
            <a:ext cx="1343653" cy="307777"/>
          </a:xfrm>
        </p:spPr>
        <p:txBody>
          <a:bodyPr/>
          <a:lstStyle/>
          <a:p>
            <a:pPr algn="ctr"/>
            <a:r>
              <a:rPr lang="en-US" sz="2000" dirty="0" err="1">
                <a:solidFill>
                  <a:schemeClr val="bg1"/>
                </a:solidFill>
              </a:rPr>
              <a:t>ShotMarker</a:t>
            </a:r>
            <a:r>
              <a:rPr lang="en-US" sz="2000" dirty="0">
                <a:solidFill>
                  <a:schemeClr val="bg1"/>
                </a:solidFill>
              </a:rPr>
              <a:t> </a:t>
            </a:r>
          </a:p>
        </p:txBody>
      </p:sp>
      <p:pic>
        <p:nvPicPr>
          <p:cNvPr id="8" name="그림 7">
            <a:extLst>
              <a:ext uri="{FF2B5EF4-FFF2-40B4-BE49-F238E27FC236}">
                <a16:creationId xmlns:a16="http://schemas.microsoft.com/office/drawing/2014/main" id="{E6BAEC7E-3533-5CB9-794D-356B6700C04E}"/>
              </a:ext>
            </a:extLst>
          </p:cNvPr>
          <p:cNvPicPr>
            <a:picLocks noChangeAspect="1"/>
          </p:cNvPicPr>
          <p:nvPr/>
        </p:nvPicPr>
        <p:blipFill>
          <a:blip r:embed="rId3"/>
          <a:stretch>
            <a:fillRect/>
          </a:stretch>
        </p:blipFill>
        <p:spPr>
          <a:xfrm>
            <a:off x="1791701" y="1239862"/>
            <a:ext cx="5558060" cy="3062603"/>
          </a:xfrm>
          <a:prstGeom prst="rect">
            <a:avLst/>
          </a:prstGeom>
          <a:effectLst>
            <a:softEdge rad="25400"/>
          </a:effectLst>
        </p:spPr>
      </p:pic>
    </p:spTree>
    <p:extLst>
      <p:ext uri="{BB962C8B-B14F-4D97-AF65-F5344CB8AC3E}">
        <p14:creationId xmlns:p14="http://schemas.microsoft.com/office/powerpoint/2010/main" val="4271857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5">
            <a:extLst>
              <a:ext uri="{FF2B5EF4-FFF2-40B4-BE49-F238E27FC236}">
                <a16:creationId xmlns:a16="http://schemas.microsoft.com/office/drawing/2014/main" id="{77F8314D-C27A-4090-F6F9-9D7702467540}"/>
              </a:ext>
            </a:extLst>
          </p:cNvPr>
          <p:cNvSpPr/>
          <p:nvPr/>
        </p:nvSpPr>
        <p:spPr>
          <a:xfrm>
            <a:off x="700029" y="1691538"/>
            <a:ext cx="4015786" cy="176042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Necessity</a:t>
            </a:r>
            <a:endParaRPr lang="en-US" dirty="0"/>
          </a:p>
        </p:txBody>
      </p:sp>
      <p:pic>
        <p:nvPicPr>
          <p:cNvPr id="12" name="그림 11">
            <a:extLst>
              <a:ext uri="{FF2B5EF4-FFF2-40B4-BE49-F238E27FC236}">
                <a16:creationId xmlns:a16="http://schemas.microsoft.com/office/drawing/2014/main" id="{6EF5605A-3879-1EF4-EBCB-E5E4095D0FC6}"/>
              </a:ext>
            </a:extLst>
          </p:cNvPr>
          <p:cNvPicPr>
            <a:picLocks noChangeAspect="1"/>
          </p:cNvPicPr>
          <p:nvPr/>
        </p:nvPicPr>
        <p:blipFill>
          <a:blip r:embed="rId3"/>
          <a:stretch>
            <a:fillRect/>
          </a:stretch>
        </p:blipFill>
        <p:spPr>
          <a:xfrm>
            <a:off x="5807910" y="826133"/>
            <a:ext cx="2636061" cy="1977047"/>
          </a:xfrm>
          <a:prstGeom prst="rect">
            <a:avLst/>
          </a:prstGeom>
          <a:effectLst>
            <a:softEdge rad="12700"/>
          </a:effectLst>
        </p:spPr>
      </p:pic>
      <p:sp>
        <p:nvSpPr>
          <p:cNvPr id="10" name="TextBox 9">
            <a:extLst>
              <a:ext uri="{FF2B5EF4-FFF2-40B4-BE49-F238E27FC236}">
                <a16:creationId xmlns:a16="http://schemas.microsoft.com/office/drawing/2014/main" id="{CC1B383C-45A9-AC84-E68A-7A3CE61B3D9A}"/>
              </a:ext>
            </a:extLst>
          </p:cNvPr>
          <p:cNvSpPr txBox="1"/>
          <p:nvPr/>
        </p:nvSpPr>
        <p:spPr>
          <a:xfrm>
            <a:off x="858543" y="1988677"/>
            <a:ext cx="2512953" cy="338554"/>
          </a:xfrm>
          <a:prstGeom prst="rect">
            <a:avLst/>
          </a:prstGeom>
          <a:noFill/>
        </p:spPr>
        <p:txBody>
          <a:bodyPr wrap="square" rtlCol="0">
            <a:spAutoFit/>
          </a:bodyPr>
          <a:lstStyle/>
          <a:p>
            <a:r>
              <a:rPr kumimoji="1" lang="en-US" altLang="ko-Kore-KR" sz="1600" b="1" dirty="0">
                <a:solidFill>
                  <a:schemeClr val="accent2"/>
                </a:solidFill>
              </a:rPr>
              <a:t>1. Inconvenient</a:t>
            </a:r>
          </a:p>
        </p:txBody>
      </p:sp>
      <p:sp>
        <p:nvSpPr>
          <p:cNvPr id="11" name="TextBox 10">
            <a:extLst>
              <a:ext uri="{FF2B5EF4-FFF2-40B4-BE49-F238E27FC236}">
                <a16:creationId xmlns:a16="http://schemas.microsoft.com/office/drawing/2014/main" id="{59B45EB7-84EF-D4C7-F1E9-0177B78BFAD5}"/>
              </a:ext>
            </a:extLst>
          </p:cNvPr>
          <p:cNvSpPr txBox="1"/>
          <p:nvPr/>
        </p:nvSpPr>
        <p:spPr>
          <a:xfrm>
            <a:off x="858542" y="2405954"/>
            <a:ext cx="2826811" cy="338554"/>
          </a:xfrm>
          <a:prstGeom prst="rect">
            <a:avLst/>
          </a:prstGeom>
          <a:noFill/>
        </p:spPr>
        <p:txBody>
          <a:bodyPr wrap="square" rtlCol="0">
            <a:spAutoFit/>
          </a:bodyPr>
          <a:lstStyle/>
          <a:p>
            <a:r>
              <a:rPr kumimoji="1" lang="en-US" altLang="ko-Kore-KR" sz="1600" b="1" dirty="0">
                <a:solidFill>
                  <a:schemeClr val="accent2"/>
                </a:solidFill>
              </a:rPr>
              <a:t>2. Environmental Factors</a:t>
            </a:r>
          </a:p>
        </p:txBody>
      </p:sp>
      <p:sp>
        <p:nvSpPr>
          <p:cNvPr id="13" name="TextBox 12">
            <a:extLst>
              <a:ext uri="{FF2B5EF4-FFF2-40B4-BE49-F238E27FC236}">
                <a16:creationId xmlns:a16="http://schemas.microsoft.com/office/drawing/2014/main" id="{F75FCA14-80E1-96DC-A23F-EB1A0BA0996B}"/>
              </a:ext>
            </a:extLst>
          </p:cNvPr>
          <p:cNvSpPr txBox="1"/>
          <p:nvPr/>
        </p:nvSpPr>
        <p:spPr>
          <a:xfrm>
            <a:off x="858542" y="2859164"/>
            <a:ext cx="3713458" cy="338554"/>
          </a:xfrm>
          <a:prstGeom prst="rect">
            <a:avLst/>
          </a:prstGeom>
          <a:noFill/>
        </p:spPr>
        <p:txBody>
          <a:bodyPr wrap="square" rtlCol="0">
            <a:spAutoFit/>
          </a:bodyPr>
          <a:lstStyle/>
          <a:p>
            <a:r>
              <a:rPr kumimoji="1" lang="en-US" altLang="ko-KR" sz="1600" b="1" dirty="0">
                <a:solidFill>
                  <a:schemeClr val="accent2"/>
                </a:solidFill>
              </a:rPr>
              <a:t>3.</a:t>
            </a:r>
            <a:r>
              <a:rPr kumimoji="1" lang="ko-KR" altLang="en-US" sz="1600" b="1" dirty="0">
                <a:solidFill>
                  <a:schemeClr val="accent2"/>
                </a:solidFill>
              </a:rPr>
              <a:t> </a:t>
            </a:r>
            <a:r>
              <a:rPr kumimoji="1" lang="en-US" altLang="ko-KR" sz="1600" b="1" dirty="0">
                <a:solidFill>
                  <a:schemeClr val="accent2"/>
                </a:solidFill>
              </a:rPr>
              <a:t>Restriction on certain type of Firearms</a:t>
            </a:r>
            <a:endParaRPr kumimoji="1" lang="en-US" altLang="ko-Kore-KR" sz="1600" b="1" dirty="0">
              <a:solidFill>
                <a:schemeClr val="accent2"/>
              </a:solidFill>
            </a:endParaRPr>
          </a:p>
        </p:txBody>
      </p:sp>
      <p:sp>
        <p:nvSpPr>
          <p:cNvPr id="3" name="Subtitle 2">
            <a:extLst>
              <a:ext uri="{FF2B5EF4-FFF2-40B4-BE49-F238E27FC236}">
                <a16:creationId xmlns:a16="http://schemas.microsoft.com/office/drawing/2014/main" id="{BC0E816A-CAFE-2912-9F8A-71950CDD7EE7}"/>
              </a:ext>
            </a:extLst>
          </p:cNvPr>
          <p:cNvSpPr>
            <a:spLocks noGrp="1"/>
          </p:cNvSpPr>
          <p:nvPr>
            <p:ph type="subTitle" idx="1"/>
          </p:nvPr>
        </p:nvSpPr>
        <p:spPr>
          <a:xfrm>
            <a:off x="700029" y="1207331"/>
            <a:ext cx="7790797" cy="307777"/>
          </a:xfrm>
        </p:spPr>
        <p:txBody>
          <a:bodyPr/>
          <a:lstStyle/>
          <a:p>
            <a:r>
              <a:rPr lang="en-US" sz="2000" dirty="0"/>
              <a:t>Problems?</a:t>
            </a:r>
          </a:p>
        </p:txBody>
      </p:sp>
      <p:pic>
        <p:nvPicPr>
          <p:cNvPr id="5" name="그림 4" descr="텍스트, 실외, 목재이(가) 표시된 사진&#10;&#10;자동 생성된 설명">
            <a:extLst>
              <a:ext uri="{FF2B5EF4-FFF2-40B4-BE49-F238E27FC236}">
                <a16:creationId xmlns:a16="http://schemas.microsoft.com/office/drawing/2014/main" id="{A4FB409B-A779-7872-A4C7-C0CEFD47090B}"/>
              </a:ext>
            </a:extLst>
          </p:cNvPr>
          <p:cNvPicPr>
            <a:picLocks noChangeAspect="1"/>
          </p:cNvPicPr>
          <p:nvPr/>
        </p:nvPicPr>
        <p:blipFill>
          <a:blip r:embed="rId4"/>
          <a:stretch>
            <a:fillRect/>
          </a:stretch>
        </p:blipFill>
        <p:spPr>
          <a:xfrm>
            <a:off x="5807909" y="2997316"/>
            <a:ext cx="2636061" cy="1848904"/>
          </a:xfrm>
          <a:prstGeom prst="rect">
            <a:avLst/>
          </a:prstGeom>
          <a:effectLst>
            <a:softEdge rad="12700"/>
          </a:effectLst>
        </p:spPr>
      </p:pic>
      <p:sp>
        <p:nvSpPr>
          <p:cNvPr id="8" name="Subtitle 2">
            <a:extLst>
              <a:ext uri="{FF2B5EF4-FFF2-40B4-BE49-F238E27FC236}">
                <a16:creationId xmlns:a16="http://schemas.microsoft.com/office/drawing/2014/main" id="{96759C78-B808-78F0-5289-4FDC1A911721}"/>
              </a:ext>
            </a:extLst>
          </p:cNvPr>
          <p:cNvSpPr txBox="1">
            <a:spLocks/>
          </p:cNvSpPr>
          <p:nvPr/>
        </p:nvSpPr>
        <p:spPr>
          <a:xfrm>
            <a:off x="683537" y="3660293"/>
            <a:ext cx="7790797" cy="307777"/>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r>
              <a:rPr lang="en-US" sz="2000" dirty="0"/>
              <a:t>New proposed way </a:t>
            </a:r>
          </a:p>
        </p:txBody>
      </p:sp>
      <p:sp>
        <p:nvSpPr>
          <p:cNvPr id="4" name="TextBox 3">
            <a:extLst>
              <a:ext uri="{FF2B5EF4-FFF2-40B4-BE49-F238E27FC236}">
                <a16:creationId xmlns:a16="http://schemas.microsoft.com/office/drawing/2014/main" id="{373F4C74-E506-36DF-D752-2287D85BFA52}"/>
              </a:ext>
            </a:extLst>
          </p:cNvPr>
          <p:cNvSpPr txBox="1"/>
          <p:nvPr/>
        </p:nvSpPr>
        <p:spPr>
          <a:xfrm>
            <a:off x="6254988" y="4862994"/>
            <a:ext cx="1741902" cy="261610"/>
          </a:xfrm>
          <a:prstGeom prst="rect">
            <a:avLst/>
          </a:prstGeom>
          <a:noFill/>
        </p:spPr>
        <p:txBody>
          <a:bodyPr wrap="square" rtlCol="0">
            <a:spAutoFit/>
          </a:bodyPr>
          <a:lstStyle/>
          <a:p>
            <a:r>
              <a:rPr kumimoji="1" lang="en-US" altLang="ko-Kore-KR" sz="1100" b="1" dirty="0">
                <a:latin typeface="+mj-lt"/>
              </a:rPr>
              <a:t>Attach 4 acoustic sensors</a:t>
            </a:r>
            <a:endParaRPr kumimoji="1" lang="ko-Kore-KR" altLang="en-US" sz="1100" b="1" dirty="0">
              <a:latin typeface="+mj-lt"/>
            </a:endParaRPr>
          </a:p>
        </p:txBody>
      </p:sp>
      <p:sp>
        <p:nvSpPr>
          <p:cNvPr id="9" name="도넛[D] 8">
            <a:extLst>
              <a:ext uri="{FF2B5EF4-FFF2-40B4-BE49-F238E27FC236}">
                <a16:creationId xmlns:a16="http://schemas.microsoft.com/office/drawing/2014/main" id="{48DA01BC-E91A-A265-6757-3BFF3273D476}"/>
              </a:ext>
            </a:extLst>
          </p:cNvPr>
          <p:cNvSpPr/>
          <p:nvPr/>
        </p:nvSpPr>
        <p:spPr>
          <a:xfrm>
            <a:off x="6470039" y="3108646"/>
            <a:ext cx="292847" cy="305487"/>
          </a:xfrm>
          <a:prstGeom prst="donut">
            <a:avLst>
              <a:gd name="adj" fmla="val 1168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4" name="도넛[D] 13">
            <a:extLst>
              <a:ext uri="{FF2B5EF4-FFF2-40B4-BE49-F238E27FC236}">
                <a16:creationId xmlns:a16="http://schemas.microsoft.com/office/drawing/2014/main" id="{6B595814-2A1A-6DE7-5370-BF1115869511}"/>
              </a:ext>
            </a:extLst>
          </p:cNvPr>
          <p:cNvSpPr/>
          <p:nvPr/>
        </p:nvSpPr>
        <p:spPr>
          <a:xfrm>
            <a:off x="7737487" y="3068850"/>
            <a:ext cx="292847" cy="305487"/>
          </a:xfrm>
          <a:prstGeom prst="donut">
            <a:avLst>
              <a:gd name="adj" fmla="val 1168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도넛[D] 14">
            <a:extLst>
              <a:ext uri="{FF2B5EF4-FFF2-40B4-BE49-F238E27FC236}">
                <a16:creationId xmlns:a16="http://schemas.microsoft.com/office/drawing/2014/main" id="{7A14D985-844D-A58D-3958-3B8D04429521}"/>
              </a:ext>
            </a:extLst>
          </p:cNvPr>
          <p:cNvSpPr/>
          <p:nvPr/>
        </p:nvSpPr>
        <p:spPr>
          <a:xfrm>
            <a:off x="6470038" y="4353487"/>
            <a:ext cx="292847" cy="305487"/>
          </a:xfrm>
          <a:prstGeom prst="donut">
            <a:avLst>
              <a:gd name="adj" fmla="val 1168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6" name="도넛[D] 15">
            <a:extLst>
              <a:ext uri="{FF2B5EF4-FFF2-40B4-BE49-F238E27FC236}">
                <a16:creationId xmlns:a16="http://schemas.microsoft.com/office/drawing/2014/main" id="{17D8DBD5-B26F-646D-D8B2-DE206A4BD2EC}"/>
              </a:ext>
            </a:extLst>
          </p:cNvPr>
          <p:cNvSpPr/>
          <p:nvPr/>
        </p:nvSpPr>
        <p:spPr>
          <a:xfrm>
            <a:off x="7591063" y="4292800"/>
            <a:ext cx="292847" cy="305487"/>
          </a:xfrm>
          <a:prstGeom prst="donut">
            <a:avLst>
              <a:gd name="adj" fmla="val 1168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9" name="TextBox 18">
            <a:extLst>
              <a:ext uri="{FF2B5EF4-FFF2-40B4-BE49-F238E27FC236}">
                <a16:creationId xmlns:a16="http://schemas.microsoft.com/office/drawing/2014/main" id="{9D5DA6D1-E62C-B446-8DAC-3FBAE28A036D}"/>
              </a:ext>
            </a:extLst>
          </p:cNvPr>
          <p:cNvSpPr txBox="1"/>
          <p:nvPr/>
        </p:nvSpPr>
        <p:spPr>
          <a:xfrm>
            <a:off x="683537" y="4054831"/>
            <a:ext cx="4930454" cy="369332"/>
          </a:xfrm>
          <a:prstGeom prst="rect">
            <a:avLst/>
          </a:prstGeom>
          <a:noFill/>
        </p:spPr>
        <p:txBody>
          <a:bodyPr wrap="square" rtlCol="0">
            <a:spAutoFit/>
          </a:bodyPr>
          <a:lstStyle/>
          <a:p>
            <a:r>
              <a:rPr kumimoji="1" lang="en-US" altLang="ko-Kore-KR" b="1" dirty="0">
                <a:solidFill>
                  <a:schemeClr val="bg1"/>
                </a:solidFill>
              </a:rPr>
              <a:t>LoRa, Computer Vision, Sound detection</a:t>
            </a:r>
            <a:endParaRPr kumimoji="1" lang="ko-Kore-KR" altLang="en-US" b="1" dirty="0">
              <a:solidFill>
                <a:schemeClr val="bg1"/>
              </a:solidFill>
            </a:endParaRPr>
          </a:p>
        </p:txBody>
      </p:sp>
    </p:spTree>
    <p:extLst>
      <p:ext uri="{BB962C8B-B14F-4D97-AF65-F5344CB8AC3E}">
        <p14:creationId xmlns:p14="http://schemas.microsoft.com/office/powerpoint/2010/main" val="1153619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1AE92C-7EE3-548F-3F1C-564A1123E0E1}"/>
              </a:ext>
            </a:extLst>
          </p:cNvPr>
          <p:cNvSpPr>
            <a:spLocks noGrp="1"/>
          </p:cNvSpPr>
          <p:nvPr>
            <p:ph type="ctrTitle"/>
          </p:nvPr>
        </p:nvSpPr>
        <p:spPr/>
        <p:txBody>
          <a:bodyPr/>
          <a:lstStyle/>
          <a:p>
            <a:r>
              <a:rPr lang="en-US" altLang="ko-KR" dirty="0"/>
              <a:t>Objectives</a:t>
            </a:r>
            <a:endParaRPr lang="ko-KR" altLang="en-US" dirty="0"/>
          </a:p>
        </p:txBody>
      </p:sp>
      <p:sp>
        <p:nvSpPr>
          <p:cNvPr id="6" name="Text Placeholder 3">
            <a:extLst>
              <a:ext uri="{FF2B5EF4-FFF2-40B4-BE49-F238E27FC236}">
                <a16:creationId xmlns:a16="http://schemas.microsoft.com/office/drawing/2014/main" id="{FA12197D-501B-F415-B9A8-48E7B809E09A}"/>
              </a:ext>
            </a:extLst>
          </p:cNvPr>
          <p:cNvSpPr>
            <a:spLocks noGrp="1"/>
          </p:cNvSpPr>
          <p:nvPr>
            <p:ph type="body" sz="quarter" idx="14"/>
          </p:nvPr>
        </p:nvSpPr>
        <p:spPr>
          <a:xfrm>
            <a:off x="683278" y="1465693"/>
            <a:ext cx="7569200" cy="2212113"/>
          </a:xfrm>
        </p:spPr>
        <p:txBody>
          <a:bodyPr>
            <a:normAutofit/>
          </a:bodyPr>
          <a:lstStyle/>
          <a:p>
            <a:r>
              <a:rPr lang="en-US" altLang="ko-KR" sz="2500" dirty="0">
                <a:solidFill>
                  <a:srgbClr val="C00000"/>
                </a:solidFill>
              </a:rPr>
              <a:t>Accurate detection</a:t>
            </a:r>
            <a:r>
              <a:rPr lang="en-US" altLang="ko-KR" sz="2500" dirty="0"/>
              <a:t> of shooting sound and point</a:t>
            </a:r>
          </a:p>
          <a:p>
            <a:endParaRPr lang="en-US" altLang="ko-KR" sz="2500" dirty="0"/>
          </a:p>
          <a:p>
            <a:r>
              <a:rPr lang="en-US" altLang="ko-KR" sz="2500" dirty="0"/>
              <a:t>Outdoor long range </a:t>
            </a:r>
            <a:r>
              <a:rPr lang="en-US" altLang="ko-KR" sz="2500" dirty="0">
                <a:solidFill>
                  <a:srgbClr val="C00000"/>
                </a:solidFill>
              </a:rPr>
              <a:t>LoRa</a:t>
            </a:r>
            <a:r>
              <a:rPr lang="en-US" altLang="ko-KR" sz="2500" dirty="0"/>
              <a:t> communication</a:t>
            </a:r>
          </a:p>
          <a:p>
            <a:endParaRPr lang="en-US" altLang="ko-KR" sz="2500" dirty="0"/>
          </a:p>
          <a:p>
            <a:r>
              <a:rPr lang="en-US" altLang="ko-KR" sz="2500" dirty="0">
                <a:solidFill>
                  <a:srgbClr val="C00000"/>
                </a:solidFill>
              </a:rPr>
              <a:t>Applications</a:t>
            </a:r>
            <a:r>
              <a:rPr lang="en-US" altLang="ko-KR" sz="2500" dirty="0"/>
              <a:t> for the convenience of the shooter</a:t>
            </a:r>
          </a:p>
        </p:txBody>
      </p:sp>
    </p:spTree>
    <p:extLst>
      <p:ext uri="{BB962C8B-B14F-4D97-AF65-F5344CB8AC3E}">
        <p14:creationId xmlns:p14="http://schemas.microsoft.com/office/powerpoint/2010/main" val="381477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Project Overview</a:t>
            </a:r>
            <a:endParaRPr lang="en-US" dirty="0"/>
          </a:p>
        </p:txBody>
      </p:sp>
      <p:sp>
        <p:nvSpPr>
          <p:cNvPr id="2" name="직사각형 1">
            <a:extLst>
              <a:ext uri="{FF2B5EF4-FFF2-40B4-BE49-F238E27FC236}">
                <a16:creationId xmlns:a16="http://schemas.microsoft.com/office/drawing/2014/main" id="{1A0ABE09-4730-A648-B80B-8B4DD8C97EE5}"/>
              </a:ext>
            </a:extLst>
          </p:cNvPr>
          <p:cNvSpPr/>
          <p:nvPr/>
        </p:nvSpPr>
        <p:spPr>
          <a:xfrm>
            <a:off x="193729" y="4572344"/>
            <a:ext cx="2797444" cy="44135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그림 3">
            <a:extLst>
              <a:ext uri="{FF2B5EF4-FFF2-40B4-BE49-F238E27FC236}">
                <a16:creationId xmlns:a16="http://schemas.microsoft.com/office/drawing/2014/main" id="{112F5953-416C-2898-8B22-4D383326E914}"/>
              </a:ext>
            </a:extLst>
          </p:cNvPr>
          <p:cNvPicPr>
            <a:picLocks noChangeAspect="1"/>
          </p:cNvPicPr>
          <p:nvPr/>
        </p:nvPicPr>
        <p:blipFill>
          <a:blip r:embed="rId3"/>
          <a:stretch>
            <a:fillRect/>
          </a:stretch>
        </p:blipFill>
        <p:spPr>
          <a:xfrm>
            <a:off x="508210" y="720106"/>
            <a:ext cx="8127579" cy="4293596"/>
          </a:xfrm>
          <a:prstGeom prst="rect">
            <a:avLst/>
          </a:prstGeom>
        </p:spPr>
      </p:pic>
    </p:spTree>
    <p:extLst>
      <p:ext uri="{BB962C8B-B14F-4D97-AF65-F5344CB8AC3E}">
        <p14:creationId xmlns:p14="http://schemas.microsoft.com/office/powerpoint/2010/main" val="3703267217"/>
      </p:ext>
    </p:extLst>
  </p:cSld>
  <p:clrMapOvr>
    <a:masterClrMapping/>
  </p:clrMapOvr>
</p:sld>
</file>

<file path=ppt/theme/theme1.xml><?xml version="1.0" encoding="utf-8"?>
<a:theme xmlns:a="http://schemas.openxmlformats.org/drawingml/2006/main" name="Parcel">
  <a:themeElements>
    <a:clrScheme name="Custom 5">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8281</TotalTime>
  <Words>5214</Words>
  <Application>Microsoft Macintosh PowerPoint</Application>
  <PresentationFormat>화면 슬라이드 쇼(16:9)</PresentationFormat>
  <Paragraphs>626</Paragraphs>
  <Slides>28</Slides>
  <Notes>26</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28</vt:i4>
      </vt:variant>
    </vt:vector>
  </HeadingPairs>
  <TitlesOfParts>
    <vt:vector size="41" baseType="lpstr">
      <vt:lpstr>Apple SD Gothic Neo</vt:lpstr>
      <vt:lpstr>noto</vt:lpstr>
      <vt:lpstr>Acumin Pro</vt:lpstr>
      <vt:lpstr>Arial</vt:lpstr>
      <vt:lpstr>Calibri</vt:lpstr>
      <vt:lpstr>Franklin Gothic Book</vt:lpstr>
      <vt:lpstr>Franklin Gothic Demi Cond</vt:lpstr>
      <vt:lpstr>Franklin Gothic Medium</vt:lpstr>
      <vt:lpstr>Franklin Gothic Medium Cond</vt:lpstr>
      <vt:lpstr>Impact</vt:lpstr>
      <vt:lpstr>Times New Roman</vt:lpstr>
      <vt:lpstr>Wingdings</vt:lpstr>
      <vt:lpstr>Parcel</vt:lpstr>
      <vt:lpstr>Outdoor Long Range Low Latency Ubiquitous Projectiles Tracking System Using LoRa and Computer Vision</vt:lpstr>
      <vt:lpstr>Contents</vt:lpstr>
      <vt:lpstr>Team Members</vt:lpstr>
      <vt:lpstr>Background</vt:lpstr>
      <vt:lpstr>Background</vt:lpstr>
      <vt:lpstr>Necessity</vt:lpstr>
      <vt:lpstr>Necessity</vt:lpstr>
      <vt:lpstr>Objectives</vt:lpstr>
      <vt:lpstr>Project Overview</vt:lpstr>
      <vt:lpstr>Works Completed</vt:lpstr>
      <vt:lpstr>Works Completed</vt:lpstr>
      <vt:lpstr>Works Completed</vt:lpstr>
      <vt:lpstr>Works Completed</vt:lpstr>
      <vt:lpstr>Works Completed</vt:lpstr>
      <vt:lpstr>Works Completed</vt:lpstr>
      <vt:lpstr>Works Completed</vt:lpstr>
      <vt:lpstr>Works Completed</vt:lpstr>
      <vt:lpstr>Works Completed</vt:lpstr>
      <vt:lpstr>Works Completed</vt:lpstr>
      <vt:lpstr>Works Completed</vt:lpstr>
      <vt:lpstr>Future Plans</vt:lpstr>
      <vt:lpstr>Future Plans</vt:lpstr>
      <vt:lpstr>Future Plans</vt:lpstr>
      <vt:lpstr>Future Plans</vt:lpstr>
      <vt:lpstr>Reference</vt:lpstr>
      <vt:lpstr>Reference</vt:lpstr>
      <vt:lpstr>Q &amp; 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나동현</cp:lastModifiedBy>
  <cp:revision>127</cp:revision>
  <dcterms:created xsi:type="dcterms:W3CDTF">2020-02-06T20:42:06Z</dcterms:created>
  <dcterms:modified xsi:type="dcterms:W3CDTF">2022-10-28T02:24:03Z</dcterms:modified>
  <cp:category/>
</cp:coreProperties>
</file>